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23" r:id="rId2"/>
    <p:sldId id="324" r:id="rId3"/>
    <p:sldId id="325" r:id="rId4"/>
    <p:sldId id="326" r:id="rId5"/>
    <p:sldId id="327" r:id="rId6"/>
    <p:sldId id="307" r:id="rId7"/>
    <p:sldId id="309" r:id="rId8"/>
    <p:sldId id="335" r:id="rId9"/>
    <p:sldId id="355" r:id="rId10"/>
    <p:sldId id="357" r:id="rId11"/>
    <p:sldId id="366" r:id="rId12"/>
    <p:sldId id="374" r:id="rId13"/>
    <p:sldId id="383" r:id="rId14"/>
    <p:sldId id="384" r:id="rId15"/>
    <p:sldId id="387" r:id="rId16"/>
    <p:sldId id="386" r:id="rId17"/>
    <p:sldId id="297" r:id="rId18"/>
    <p:sldId id="299" r:id="rId19"/>
    <p:sldId id="392" r:id="rId20"/>
    <p:sldId id="393" r:id="rId21"/>
    <p:sldId id="394" r:id="rId22"/>
    <p:sldId id="395" r:id="rId23"/>
    <p:sldId id="396" r:id="rId24"/>
    <p:sldId id="397" r:id="rId25"/>
    <p:sldId id="312" r:id="rId26"/>
    <p:sldId id="311" r:id="rId27"/>
    <p:sldId id="314" r:id="rId28"/>
    <p:sldId id="313" r:id="rId29"/>
    <p:sldId id="388" r:id="rId30"/>
    <p:sldId id="389" r:id="rId31"/>
    <p:sldId id="398" r:id="rId32"/>
    <p:sldId id="401" r:id="rId33"/>
    <p:sldId id="402" r:id="rId34"/>
    <p:sldId id="403" r:id="rId35"/>
    <p:sldId id="404" r:id="rId36"/>
    <p:sldId id="405" r:id="rId37"/>
    <p:sldId id="406" r:id="rId38"/>
    <p:sldId id="409" r:id="rId39"/>
    <p:sldId id="319" r:id="rId40"/>
    <p:sldId id="320" r:id="rId41"/>
    <p:sldId id="321" r:id="rId42"/>
    <p:sldId id="322" r:id="rId43"/>
    <p:sldId id="410" r:id="rId44"/>
    <p:sldId id="411" r:id="rId45"/>
    <p:sldId id="413" r:id="rId46"/>
    <p:sldId id="511" r:id="rId47"/>
    <p:sldId id="512" r:id="rId48"/>
    <p:sldId id="513" r:id="rId49"/>
    <p:sldId id="506" r:id="rId50"/>
    <p:sldId id="507" r:id="rId51"/>
    <p:sldId id="508" r:id="rId52"/>
    <p:sldId id="509" r:id="rId53"/>
    <p:sldId id="510" r:id="rId54"/>
    <p:sldId id="414" r:id="rId55"/>
    <p:sldId id="416" r:id="rId56"/>
    <p:sldId id="420" r:id="rId57"/>
    <p:sldId id="422" r:id="rId58"/>
    <p:sldId id="432" r:id="rId59"/>
    <p:sldId id="428" r:id="rId60"/>
    <p:sldId id="429" r:id="rId61"/>
    <p:sldId id="434" r:id="rId62"/>
    <p:sldId id="437" r:id="rId63"/>
    <p:sldId id="430" r:id="rId64"/>
    <p:sldId id="439" r:id="rId65"/>
    <p:sldId id="441" r:id="rId66"/>
    <p:sldId id="444" r:id="rId67"/>
    <p:sldId id="447" r:id="rId68"/>
    <p:sldId id="448" r:id="rId69"/>
    <p:sldId id="454" r:id="rId70"/>
    <p:sldId id="455" r:id="rId71"/>
    <p:sldId id="456" r:id="rId72"/>
    <p:sldId id="457" r:id="rId73"/>
    <p:sldId id="458" r:id="rId74"/>
    <p:sldId id="459" r:id="rId75"/>
    <p:sldId id="460" r:id="rId76"/>
    <p:sldId id="463" r:id="rId77"/>
    <p:sldId id="464" r:id="rId78"/>
    <p:sldId id="465" r:id="rId79"/>
    <p:sldId id="466" r:id="rId80"/>
    <p:sldId id="467" r:id="rId81"/>
    <p:sldId id="470" r:id="rId82"/>
    <p:sldId id="473" r:id="rId83"/>
    <p:sldId id="474" r:id="rId84"/>
    <p:sldId id="475" r:id="rId85"/>
    <p:sldId id="476" r:id="rId86"/>
    <p:sldId id="478" r:id="rId87"/>
    <p:sldId id="480" r:id="rId88"/>
    <p:sldId id="481" r:id="rId89"/>
    <p:sldId id="483" r:id="rId90"/>
    <p:sldId id="485" r:id="rId91"/>
    <p:sldId id="486" r:id="rId92"/>
    <p:sldId id="487" r:id="rId93"/>
    <p:sldId id="488" r:id="rId94"/>
    <p:sldId id="489" r:id="rId95"/>
    <p:sldId id="490" r:id="rId96"/>
    <p:sldId id="491" r:id="rId97"/>
    <p:sldId id="492" r:id="rId98"/>
    <p:sldId id="493" r:id="rId99"/>
    <p:sldId id="503" r:id="rId100"/>
    <p:sldId id="494" r:id="rId101"/>
    <p:sldId id="495" r:id="rId102"/>
    <p:sldId id="496" r:id="rId103"/>
    <p:sldId id="497" r:id="rId104"/>
    <p:sldId id="498" r:id="rId105"/>
    <p:sldId id="499" r:id="rId106"/>
    <p:sldId id="500" r:id="rId107"/>
    <p:sldId id="501" r:id="rId108"/>
    <p:sldId id="502" r:id="rId109"/>
    <p:sldId id="504" r:id="rId110"/>
    <p:sldId id="412" r:id="rId11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0" autoAdjust="0"/>
  </p:normalViewPr>
  <p:slideViewPr>
    <p:cSldViewPr>
      <p:cViewPr varScale="1">
        <p:scale>
          <a:sx n="88" d="100"/>
          <a:sy n="88" d="100"/>
        </p:scale>
        <p:origin x="-1470"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34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Hububat%20Konseyi%20sunu\Kitap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Kitap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solidFill>
              </a:defRPr>
            </a:pPr>
            <a:r>
              <a:rPr lang="en-US" sz="2400" dirty="0" err="1">
                <a:solidFill>
                  <a:schemeClr val="tx1"/>
                </a:solidFill>
                <a:latin typeface="Times New Roman" pitchFamily="18" charset="0"/>
                <a:cs typeface="Times New Roman" pitchFamily="18" charset="0"/>
              </a:rPr>
              <a:t>Dünyada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Ticareti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Yapılan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Pirinç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Miktarı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Milyon</a:t>
            </a:r>
            <a:r>
              <a:rPr lang="en-US" sz="2400" dirty="0">
                <a:solidFill>
                  <a:schemeClr val="tx1"/>
                </a:solidFill>
                <a:latin typeface="Times New Roman" pitchFamily="18" charset="0"/>
                <a:cs typeface="Times New Roman" pitchFamily="18" charset="0"/>
              </a:rPr>
              <a:t> Ton</a:t>
            </a:r>
            <a:r>
              <a:rPr lang="en-US" sz="1400" dirty="0">
                <a:solidFill>
                  <a:schemeClr val="tx1"/>
                </a:solidFill>
                <a:latin typeface="Times New Roman" pitchFamily="18" charset="0"/>
                <a:cs typeface="Times New Roman" pitchFamily="18" charset="0"/>
              </a:rPr>
              <a:t>)</a:t>
            </a:r>
          </a:p>
        </c:rich>
      </c:tx>
      <c:layout>
        <c:manualLayout>
          <c:xMode val="edge"/>
          <c:yMode val="edge"/>
          <c:x val="0.20243044619422634"/>
          <c:y val="2.7777777777777908E-2"/>
        </c:manualLayout>
      </c:layout>
      <c:overlay val="0"/>
    </c:title>
    <c:autoTitleDeleted val="0"/>
    <c:plotArea>
      <c:layout/>
      <c:barChart>
        <c:barDir val="col"/>
        <c:grouping val="clustered"/>
        <c:varyColors val="0"/>
        <c:ser>
          <c:idx val="0"/>
          <c:order val="0"/>
          <c:tx>
            <c:strRef>
              <c:f>Sayfa6!$H$4</c:f>
              <c:strCache>
                <c:ptCount val="1"/>
                <c:pt idx="0">
                  <c:v>Dünyada Ticareti Yapılan Pirinç Miktarı (Milyon Ton)</c:v>
                </c:pt>
              </c:strCache>
            </c:strRef>
          </c:tx>
          <c:spPr>
            <a:solidFill>
              <a:schemeClr val="accent1"/>
            </a:solidFill>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9"/>
              <c:layout/>
              <c:showLegendKey val="0"/>
              <c:showVal val="1"/>
              <c:showCatName val="0"/>
              <c:showSerName val="0"/>
              <c:showPercent val="0"/>
              <c:showBubbleSize val="0"/>
              <c:extLst>
                <c:ext xmlns:c15="http://schemas.microsoft.com/office/drawing/2012/chart" uri="{CE6537A1-D6FC-4f65-9D91-7224C49458BB}">
                  <c15:layout/>
                </c:ext>
              </c:extLst>
            </c:dLbl>
            <c:dLbl>
              <c:idx val="12"/>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1"/>
              </c:ext>
            </c:extLst>
          </c:dLbls>
          <c:cat>
            <c:numRef>
              <c:f>Sayfa6!$G$5:$G$17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Sayfa6!$H$5:$H$17</c:f>
              <c:numCache>
                <c:formatCode>General</c:formatCode>
                <c:ptCount val="13"/>
                <c:pt idx="0">
                  <c:v>29.9</c:v>
                </c:pt>
                <c:pt idx="1">
                  <c:v>29.2</c:v>
                </c:pt>
                <c:pt idx="2">
                  <c:v>31.6</c:v>
                </c:pt>
                <c:pt idx="3">
                  <c:v>30.1</c:v>
                </c:pt>
                <c:pt idx="4">
                  <c:v>29.6</c:v>
                </c:pt>
                <c:pt idx="5">
                  <c:v>31.3</c:v>
                </c:pt>
                <c:pt idx="6">
                  <c:v>36.1</c:v>
                </c:pt>
                <c:pt idx="7">
                  <c:v>38.700000000000003</c:v>
                </c:pt>
                <c:pt idx="8">
                  <c:v>37.300000000000004</c:v>
                </c:pt>
                <c:pt idx="9">
                  <c:v>45.6</c:v>
                </c:pt>
                <c:pt idx="10">
                  <c:v>44.7</c:v>
                </c:pt>
                <c:pt idx="11">
                  <c:v>41.5</c:v>
                </c:pt>
                <c:pt idx="12">
                  <c:v>45</c:v>
                </c:pt>
              </c:numCache>
            </c:numRef>
          </c:val>
        </c:ser>
        <c:dLbls>
          <c:showLegendKey val="0"/>
          <c:showVal val="0"/>
          <c:showCatName val="0"/>
          <c:showSerName val="0"/>
          <c:showPercent val="0"/>
          <c:showBubbleSize val="0"/>
        </c:dLbls>
        <c:gapWidth val="150"/>
        <c:axId val="128281088"/>
        <c:axId val="88814656"/>
      </c:barChart>
      <c:catAx>
        <c:axId val="128281088"/>
        <c:scaling>
          <c:orientation val="minMax"/>
        </c:scaling>
        <c:delete val="0"/>
        <c:axPos val="b"/>
        <c:numFmt formatCode="General" sourceLinked="1"/>
        <c:majorTickMark val="out"/>
        <c:minorTickMark val="none"/>
        <c:tickLblPos val="nextTo"/>
        <c:txPr>
          <a:bodyPr/>
          <a:lstStyle/>
          <a:p>
            <a:pPr>
              <a:defRPr sz="1400" b="1">
                <a:latin typeface="Times New Roman" pitchFamily="18" charset="0"/>
                <a:cs typeface="Times New Roman" pitchFamily="18" charset="0"/>
              </a:defRPr>
            </a:pPr>
            <a:endParaRPr lang="tr-TR"/>
          </a:p>
        </c:txPr>
        <c:crossAx val="88814656"/>
        <c:crosses val="autoZero"/>
        <c:auto val="1"/>
        <c:lblAlgn val="ctr"/>
        <c:lblOffset val="100"/>
        <c:noMultiLvlLbl val="0"/>
      </c:catAx>
      <c:valAx>
        <c:axId val="88814656"/>
        <c:scaling>
          <c:orientation val="minMax"/>
        </c:scaling>
        <c:delete val="0"/>
        <c:axPos val="l"/>
        <c:majorGridlines/>
        <c:numFmt formatCode="General" sourceLinked="1"/>
        <c:majorTickMark val="out"/>
        <c:minorTickMark val="none"/>
        <c:tickLblPos val="nextTo"/>
        <c:txPr>
          <a:bodyPr/>
          <a:lstStyle/>
          <a:p>
            <a:pPr>
              <a:defRPr sz="1400" b="1">
                <a:latin typeface="Times New Roman" pitchFamily="18" charset="0"/>
                <a:cs typeface="Times New Roman" pitchFamily="18" charset="0"/>
              </a:defRPr>
            </a:pPr>
            <a:endParaRPr lang="tr-TR"/>
          </a:p>
        </c:txPr>
        <c:crossAx val="128281088"/>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514596903397492E-2"/>
          <c:y val="2.7413436981873991E-2"/>
          <c:w val="0.70474780347862098"/>
          <c:h val="0.89238745485595827"/>
        </c:manualLayout>
      </c:layout>
      <c:barChart>
        <c:barDir val="col"/>
        <c:grouping val="clustered"/>
        <c:varyColors val="0"/>
        <c:ser>
          <c:idx val="0"/>
          <c:order val="0"/>
          <c:tx>
            <c:strRef>
              <c:f>Sayfa12!$E$4:$F$4</c:f>
              <c:strCache>
                <c:ptCount val="1"/>
                <c:pt idx="0">
                  <c:v>Çeltik Verim (Kg/da)</c:v>
                </c:pt>
              </c:strCache>
            </c:strRef>
          </c:tx>
          <c:invertIfNegative val="0"/>
          <c:dLbls>
            <c:spPr>
              <a:noFill/>
              <a:ln>
                <a:noFill/>
              </a:ln>
              <a:effectLst/>
            </c:spPr>
            <c:txPr>
              <a:bodyPr/>
              <a:lstStyle/>
              <a:p>
                <a:pPr>
                  <a:defRPr sz="1600" b="1" i="0" baseline="0">
                    <a:solidFill>
                      <a:srgbClr val="FF0000"/>
                    </a:solidFill>
                    <a:latin typeface="Times New Roman" pitchFamily="18" charset="0"/>
                    <a:cs typeface="Times New Roman" pitchFamily="18"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Sayfa12!$G$3:$I$3</c:f>
              <c:strCache>
                <c:ptCount val="3"/>
                <c:pt idx="0">
                  <c:v>EDİRNE</c:v>
                </c:pt>
                <c:pt idx="1">
                  <c:v>İPSALA</c:v>
                </c:pt>
                <c:pt idx="2">
                  <c:v>GÖNEN</c:v>
                </c:pt>
              </c:strCache>
            </c:strRef>
          </c:cat>
          <c:val>
            <c:numRef>
              <c:f>Sayfa12!$G$4:$I$4</c:f>
              <c:numCache>
                <c:formatCode>General</c:formatCode>
                <c:ptCount val="3"/>
                <c:pt idx="0">
                  <c:v>739.4</c:v>
                </c:pt>
                <c:pt idx="1">
                  <c:v>751.6</c:v>
                </c:pt>
                <c:pt idx="2">
                  <c:v>673.6</c:v>
                </c:pt>
              </c:numCache>
            </c:numRef>
          </c:val>
        </c:ser>
        <c:ser>
          <c:idx val="1"/>
          <c:order val="1"/>
          <c:tx>
            <c:strRef>
              <c:f>Sayfa12!$E$5:$F$5</c:f>
              <c:strCache>
                <c:ptCount val="1"/>
                <c:pt idx="0">
                  <c:v>Pirinç Randımanı (%)</c:v>
                </c:pt>
              </c:strCache>
            </c:strRef>
          </c:tx>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0"/>
              </c:ext>
            </c:extLst>
          </c:dLbls>
          <c:cat>
            <c:strRef>
              <c:f>Sayfa12!$G$3:$I$3</c:f>
              <c:strCache>
                <c:ptCount val="3"/>
                <c:pt idx="0">
                  <c:v>EDİRNE</c:v>
                </c:pt>
                <c:pt idx="1">
                  <c:v>İPSALA</c:v>
                </c:pt>
                <c:pt idx="2">
                  <c:v>GÖNEN</c:v>
                </c:pt>
              </c:strCache>
            </c:strRef>
          </c:cat>
          <c:val>
            <c:numRef>
              <c:f>Sayfa12!$G$5:$I$5</c:f>
              <c:numCache>
                <c:formatCode>General</c:formatCode>
                <c:ptCount val="3"/>
                <c:pt idx="0">
                  <c:v>66</c:v>
                </c:pt>
                <c:pt idx="1">
                  <c:v>68.2</c:v>
                </c:pt>
                <c:pt idx="2">
                  <c:v>63.1</c:v>
                </c:pt>
              </c:numCache>
            </c:numRef>
          </c:val>
        </c:ser>
        <c:ser>
          <c:idx val="2"/>
          <c:order val="2"/>
          <c:tx>
            <c:strRef>
              <c:f>Sayfa12!$E$6:$F$6</c:f>
              <c:strCache>
                <c:ptCount val="1"/>
                <c:pt idx="0">
                  <c:v>Pirinç 1000 Tane Ağırlığı (gr.)</c:v>
                </c:pt>
              </c:strCache>
            </c:strRef>
          </c:tx>
          <c:invertIfNegative val="0"/>
          <c:dLbls>
            <c:spPr>
              <a:noFill/>
              <a:ln>
                <a:noFill/>
              </a:ln>
              <a:effectLst/>
            </c:spPr>
            <c:txPr>
              <a:bodyPr/>
              <a:lstStyle/>
              <a:p>
                <a:pPr>
                  <a:defRPr sz="1600" b="1" i="0" baseline="0">
                    <a:solidFill>
                      <a:srgbClr val="C00000"/>
                    </a:solidFill>
                    <a:latin typeface="Times New Roman" pitchFamily="18"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Sayfa12!$G$3:$I$3</c:f>
              <c:strCache>
                <c:ptCount val="3"/>
                <c:pt idx="0">
                  <c:v>EDİRNE</c:v>
                </c:pt>
                <c:pt idx="1">
                  <c:v>İPSALA</c:v>
                </c:pt>
                <c:pt idx="2">
                  <c:v>GÖNEN</c:v>
                </c:pt>
              </c:strCache>
            </c:strRef>
          </c:cat>
          <c:val>
            <c:numRef>
              <c:f>Sayfa12!$G$6:$I$6</c:f>
              <c:numCache>
                <c:formatCode>General</c:formatCode>
                <c:ptCount val="3"/>
                <c:pt idx="0">
                  <c:v>26.2</c:v>
                </c:pt>
                <c:pt idx="1">
                  <c:v>24.4</c:v>
                </c:pt>
                <c:pt idx="2">
                  <c:v>23.8</c:v>
                </c:pt>
              </c:numCache>
            </c:numRef>
          </c:val>
        </c:ser>
        <c:dLbls>
          <c:showLegendKey val="0"/>
          <c:showVal val="0"/>
          <c:showCatName val="0"/>
          <c:showSerName val="0"/>
          <c:showPercent val="0"/>
          <c:showBubbleSize val="0"/>
        </c:dLbls>
        <c:gapWidth val="150"/>
        <c:axId val="142952448"/>
        <c:axId val="143197888"/>
      </c:barChart>
      <c:catAx>
        <c:axId val="142952448"/>
        <c:scaling>
          <c:orientation val="minMax"/>
        </c:scaling>
        <c:delete val="0"/>
        <c:axPos val="b"/>
        <c:numFmt formatCode="General" sourceLinked="0"/>
        <c:majorTickMark val="out"/>
        <c:minorTickMark val="none"/>
        <c:tickLblPos val="nextTo"/>
        <c:txPr>
          <a:bodyPr/>
          <a:lstStyle/>
          <a:p>
            <a:pPr>
              <a:defRPr sz="1400" b="1" i="0" baseline="0">
                <a:latin typeface="Times New Roman" pitchFamily="18" charset="0"/>
              </a:defRPr>
            </a:pPr>
            <a:endParaRPr lang="tr-TR"/>
          </a:p>
        </c:txPr>
        <c:crossAx val="143197888"/>
        <c:crosses val="autoZero"/>
        <c:auto val="1"/>
        <c:lblAlgn val="ctr"/>
        <c:lblOffset val="100"/>
        <c:noMultiLvlLbl val="0"/>
      </c:catAx>
      <c:valAx>
        <c:axId val="143197888"/>
        <c:scaling>
          <c:orientation val="minMax"/>
        </c:scaling>
        <c:delete val="0"/>
        <c:axPos val="l"/>
        <c:majorGridlines/>
        <c:numFmt formatCode="General" sourceLinked="1"/>
        <c:majorTickMark val="out"/>
        <c:minorTickMark val="none"/>
        <c:tickLblPos val="nextTo"/>
        <c:txPr>
          <a:bodyPr/>
          <a:lstStyle/>
          <a:p>
            <a:pPr>
              <a:defRPr sz="1400" b="1" i="0" baseline="0">
                <a:latin typeface="Times New Roman" pitchFamily="18" charset="0"/>
              </a:defRPr>
            </a:pPr>
            <a:endParaRPr lang="tr-TR"/>
          </a:p>
        </c:txPr>
        <c:crossAx val="142952448"/>
        <c:crosses val="autoZero"/>
        <c:crossBetween val="between"/>
      </c:valAx>
    </c:plotArea>
    <c:legend>
      <c:legendPos val="r"/>
      <c:layout>
        <c:manualLayout>
          <c:xMode val="edge"/>
          <c:yMode val="edge"/>
          <c:x val="0.75409802509842339"/>
          <c:y val="1.4589574176208741E-2"/>
          <c:w val="0.2292353258426493"/>
          <c:h val="0.31927841080532932"/>
        </c:manualLayout>
      </c:layout>
      <c:overlay val="0"/>
      <c:txPr>
        <a:bodyPr/>
        <a:lstStyle/>
        <a:p>
          <a:pPr>
            <a:defRPr sz="1200" b="1" i="0" baseline="0">
              <a:latin typeface="Times New Roman" pitchFamily="18" charset="0"/>
            </a:defRPr>
          </a:pPr>
          <a:endParaRPr lang="tr-TR"/>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534768662872834E-2"/>
          <c:y val="2.7037910447875818E-2"/>
          <c:w val="0.7393291103118258"/>
          <c:h val="0.8781522208931436"/>
        </c:manualLayout>
      </c:layout>
      <c:barChart>
        <c:barDir val="col"/>
        <c:grouping val="clustered"/>
        <c:varyColors val="0"/>
        <c:ser>
          <c:idx val="0"/>
          <c:order val="0"/>
          <c:tx>
            <c:strRef>
              <c:f>Sayfa4!$G$4:$G$5</c:f>
              <c:strCache>
                <c:ptCount val="1"/>
                <c:pt idx="0">
                  <c:v>İhracat Miktarı (mil/ton) 2017</c:v>
                </c:pt>
              </c:strCache>
            </c:strRef>
          </c:tx>
          <c:invertIfNegative val="0"/>
          <c:dLbls>
            <c:spPr>
              <a:noFill/>
              <a:ln>
                <a:noFill/>
              </a:ln>
              <a:effectLst/>
            </c:spPr>
            <c:txPr>
              <a:bodyPr/>
              <a:lstStyle/>
              <a:p>
                <a:pPr>
                  <a:defRPr b="1" baseline="0">
                    <a:solidFill>
                      <a:srgbClr val="FF0000"/>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Sayfa4!$F$6:$F$10</c:f>
              <c:strCache>
                <c:ptCount val="5"/>
                <c:pt idx="0">
                  <c:v>Hindistan</c:v>
                </c:pt>
                <c:pt idx="1">
                  <c:v>Tayland</c:v>
                </c:pt>
                <c:pt idx="2">
                  <c:v>Vietnam</c:v>
                </c:pt>
                <c:pt idx="3">
                  <c:v>Pakistan</c:v>
                </c:pt>
                <c:pt idx="4">
                  <c:v>ABD</c:v>
                </c:pt>
              </c:strCache>
            </c:strRef>
          </c:cat>
          <c:val>
            <c:numRef>
              <c:f>Sayfa4!$G$6:$G$10</c:f>
              <c:numCache>
                <c:formatCode>General</c:formatCode>
                <c:ptCount val="5"/>
                <c:pt idx="0">
                  <c:v>11.2</c:v>
                </c:pt>
                <c:pt idx="1">
                  <c:v>10.9</c:v>
                </c:pt>
                <c:pt idx="2">
                  <c:v>6.9</c:v>
                </c:pt>
                <c:pt idx="3">
                  <c:v>3.7</c:v>
                </c:pt>
                <c:pt idx="4">
                  <c:v>3.6</c:v>
                </c:pt>
              </c:numCache>
            </c:numRef>
          </c:val>
        </c:ser>
        <c:ser>
          <c:idx val="1"/>
          <c:order val="1"/>
          <c:tx>
            <c:strRef>
              <c:f>Sayfa4!$H$4:$H$5</c:f>
              <c:strCache>
                <c:ptCount val="1"/>
                <c:pt idx="0">
                  <c:v>İhracat Miktarı (mil/ton) 2018 Tahmini</c:v>
                </c:pt>
              </c:strCache>
            </c:strRef>
          </c:tx>
          <c:invertIfNegative val="0"/>
          <c:dLbls>
            <c:spPr>
              <a:noFill/>
              <a:ln>
                <a:noFill/>
              </a:ln>
              <a:effectLst/>
            </c:spPr>
            <c:txPr>
              <a:bodyPr/>
              <a:lstStyle/>
              <a:p>
                <a:pPr>
                  <a:defRPr b="1" baseline="0">
                    <a:solidFill>
                      <a:srgbClr val="0033CC"/>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Sayfa4!$F$6:$F$10</c:f>
              <c:strCache>
                <c:ptCount val="5"/>
                <c:pt idx="0">
                  <c:v>Hindistan</c:v>
                </c:pt>
                <c:pt idx="1">
                  <c:v>Tayland</c:v>
                </c:pt>
                <c:pt idx="2">
                  <c:v>Vietnam</c:v>
                </c:pt>
                <c:pt idx="3">
                  <c:v>Pakistan</c:v>
                </c:pt>
                <c:pt idx="4">
                  <c:v>ABD</c:v>
                </c:pt>
              </c:strCache>
            </c:strRef>
          </c:cat>
          <c:val>
            <c:numRef>
              <c:f>Sayfa4!$H$6:$H$10</c:f>
              <c:numCache>
                <c:formatCode>General</c:formatCode>
                <c:ptCount val="5"/>
                <c:pt idx="0">
                  <c:v>10.7</c:v>
                </c:pt>
                <c:pt idx="1">
                  <c:v>10.4</c:v>
                </c:pt>
                <c:pt idx="2">
                  <c:v>7.5</c:v>
                </c:pt>
                <c:pt idx="3">
                  <c:v>4</c:v>
                </c:pt>
                <c:pt idx="4">
                  <c:v>3.5</c:v>
                </c:pt>
              </c:numCache>
            </c:numRef>
          </c:val>
        </c:ser>
        <c:dLbls>
          <c:showLegendKey val="0"/>
          <c:showVal val="0"/>
          <c:showCatName val="0"/>
          <c:showSerName val="0"/>
          <c:showPercent val="0"/>
          <c:showBubbleSize val="0"/>
        </c:dLbls>
        <c:gapWidth val="150"/>
        <c:axId val="128282112"/>
        <c:axId val="88816960"/>
      </c:barChart>
      <c:catAx>
        <c:axId val="128282112"/>
        <c:scaling>
          <c:orientation val="minMax"/>
        </c:scaling>
        <c:delete val="0"/>
        <c:axPos val="b"/>
        <c:numFmt formatCode="General" sourceLinked="0"/>
        <c:majorTickMark val="out"/>
        <c:minorTickMark val="none"/>
        <c:tickLblPos val="nextTo"/>
        <c:txPr>
          <a:bodyPr/>
          <a:lstStyle/>
          <a:p>
            <a:pPr>
              <a:defRPr sz="1600" b="1" i="0" baseline="0"/>
            </a:pPr>
            <a:endParaRPr lang="tr-TR"/>
          </a:p>
        </c:txPr>
        <c:crossAx val="88816960"/>
        <c:crosses val="autoZero"/>
        <c:auto val="1"/>
        <c:lblAlgn val="ctr"/>
        <c:lblOffset val="100"/>
        <c:noMultiLvlLbl val="0"/>
      </c:catAx>
      <c:valAx>
        <c:axId val="88816960"/>
        <c:scaling>
          <c:orientation val="minMax"/>
        </c:scaling>
        <c:delete val="0"/>
        <c:axPos val="l"/>
        <c:majorGridlines/>
        <c:numFmt formatCode="General" sourceLinked="1"/>
        <c:majorTickMark val="out"/>
        <c:minorTickMark val="none"/>
        <c:tickLblPos val="nextTo"/>
        <c:txPr>
          <a:bodyPr/>
          <a:lstStyle/>
          <a:p>
            <a:pPr>
              <a:defRPr sz="1600" baseline="0"/>
            </a:pPr>
            <a:endParaRPr lang="tr-TR"/>
          </a:p>
        </c:txPr>
        <c:crossAx val="128282112"/>
        <c:crosses val="autoZero"/>
        <c:crossBetween val="between"/>
      </c:valAx>
    </c:plotArea>
    <c:legend>
      <c:legendPos val="r"/>
      <c:layout>
        <c:manualLayout>
          <c:xMode val="edge"/>
          <c:yMode val="edge"/>
          <c:x val="0.77066900853298004"/>
          <c:y val="2.6707899214837887E-2"/>
          <c:w val="0.21293755890889071"/>
          <c:h val="0.23304258084508209"/>
        </c:manualLayout>
      </c:layout>
      <c:overlay val="0"/>
      <c:txPr>
        <a:bodyPr/>
        <a:lstStyle/>
        <a:p>
          <a:pPr>
            <a:defRPr sz="1400" b="1">
              <a:latin typeface="Times New Roman" pitchFamily="18" charset="0"/>
              <a:cs typeface="Times New Roman" pitchFamily="18" charset="0"/>
            </a:defRPr>
          </a:pPr>
          <a:endParaRPr lang="tr-TR"/>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2000" baseline="0" dirty="0" smtClean="0">
                <a:solidFill>
                  <a:srgbClr val="FF0000"/>
                </a:solidFill>
                <a:latin typeface="Times New Roman" pitchFamily="18" charset="0"/>
              </a:rPr>
              <a:t>Pirinç </a:t>
            </a:r>
            <a:r>
              <a:rPr lang="en-US" sz="2000" baseline="0" dirty="0" smtClean="0">
                <a:solidFill>
                  <a:srgbClr val="FF0000"/>
                </a:solidFill>
                <a:latin typeface="Times New Roman" pitchFamily="18" charset="0"/>
              </a:rPr>
              <a:t> </a:t>
            </a:r>
            <a:r>
              <a:rPr lang="en-US" sz="2000" baseline="0" dirty="0" err="1">
                <a:solidFill>
                  <a:srgbClr val="FF0000"/>
                </a:solidFill>
                <a:latin typeface="Times New Roman" pitchFamily="18" charset="0"/>
              </a:rPr>
              <a:t>İthalatı</a:t>
            </a:r>
            <a:r>
              <a:rPr lang="en-US" sz="2000" baseline="0" dirty="0">
                <a:solidFill>
                  <a:srgbClr val="FF0000"/>
                </a:solidFill>
                <a:latin typeface="Times New Roman" pitchFamily="18" charset="0"/>
              </a:rPr>
              <a:t> </a:t>
            </a:r>
            <a:r>
              <a:rPr lang="tr-TR" sz="2000" baseline="0" dirty="0">
                <a:solidFill>
                  <a:srgbClr val="FF0000"/>
                </a:solidFill>
                <a:latin typeface="Times New Roman" pitchFamily="18" charset="0"/>
              </a:rPr>
              <a:t> </a:t>
            </a:r>
            <a:r>
              <a:rPr lang="tr-TR" sz="2000" baseline="0" dirty="0" smtClean="0">
                <a:solidFill>
                  <a:srgbClr val="FF0000"/>
                </a:solidFill>
                <a:latin typeface="Times New Roman" pitchFamily="18" charset="0"/>
              </a:rPr>
              <a:t>(M</a:t>
            </a:r>
            <a:r>
              <a:rPr lang="en-US" sz="2000" baseline="0" dirty="0" err="1" smtClean="0">
                <a:solidFill>
                  <a:srgbClr val="FF0000"/>
                </a:solidFill>
                <a:latin typeface="Times New Roman" pitchFamily="18" charset="0"/>
              </a:rPr>
              <a:t>il</a:t>
            </a:r>
            <a:r>
              <a:rPr lang="en-US" sz="2000" baseline="0" dirty="0" smtClean="0">
                <a:solidFill>
                  <a:srgbClr val="FF0000"/>
                </a:solidFill>
                <a:latin typeface="Times New Roman" pitchFamily="18" charset="0"/>
              </a:rPr>
              <a:t>/</a:t>
            </a:r>
            <a:r>
              <a:rPr lang="tr-TR" sz="2000" baseline="0" dirty="0" smtClean="0">
                <a:solidFill>
                  <a:srgbClr val="FF0000"/>
                </a:solidFill>
                <a:latin typeface="Times New Roman" pitchFamily="18" charset="0"/>
              </a:rPr>
              <a:t>T</a:t>
            </a:r>
            <a:r>
              <a:rPr lang="en-US" sz="2000" baseline="0" dirty="0" smtClean="0">
                <a:solidFill>
                  <a:srgbClr val="FF0000"/>
                </a:solidFill>
                <a:latin typeface="Times New Roman" pitchFamily="18" charset="0"/>
              </a:rPr>
              <a:t>on</a:t>
            </a:r>
            <a:r>
              <a:rPr lang="tr-TR" sz="1400" baseline="0" dirty="0">
                <a:solidFill>
                  <a:srgbClr val="FF0000"/>
                </a:solidFill>
                <a:latin typeface="Times New Roman" pitchFamily="18" charset="0"/>
              </a:rPr>
              <a:t>)</a:t>
            </a:r>
            <a:endParaRPr lang="en-US" sz="1400" baseline="0" dirty="0">
              <a:solidFill>
                <a:srgbClr val="FF0000"/>
              </a:solidFill>
              <a:latin typeface="Times New Roman" pitchFamily="18" charset="0"/>
            </a:endParaRPr>
          </a:p>
        </c:rich>
      </c:tx>
      <c:layout/>
      <c:overlay val="0"/>
    </c:title>
    <c:autoTitleDeleted val="0"/>
    <c:plotArea>
      <c:layout>
        <c:manualLayout>
          <c:layoutTarget val="inner"/>
          <c:xMode val="edge"/>
          <c:yMode val="edge"/>
          <c:x val="7.5425196850393894E-2"/>
          <c:y val="0.14809435444773303"/>
          <c:w val="0.89636967494447861"/>
          <c:h val="0.36942909206412938"/>
        </c:manualLayout>
      </c:layout>
      <c:barChart>
        <c:barDir val="col"/>
        <c:grouping val="clustered"/>
        <c:varyColors val="0"/>
        <c:ser>
          <c:idx val="0"/>
          <c:order val="0"/>
          <c:tx>
            <c:strRef>
              <c:f>Sayfa1!$G$3</c:f>
              <c:strCache>
                <c:ptCount val="1"/>
                <c:pt idx="0">
                  <c:v>Çeltik İthalatı Mil/Ton</c:v>
                </c:pt>
              </c:strCache>
            </c:strRef>
          </c:tx>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10"/>
              <c:layout/>
              <c:showLegendKey val="0"/>
              <c:showVal val="1"/>
              <c:showCatName val="0"/>
              <c:showSerName val="0"/>
              <c:showPercent val="0"/>
              <c:showBubbleSize val="0"/>
              <c:extLst>
                <c:ext xmlns:c15="http://schemas.microsoft.com/office/drawing/2012/chart" uri="{CE6537A1-D6FC-4f65-9D91-7224C49458BB}">
                  <c15:layout/>
                </c:ext>
              </c:extLst>
            </c:dLbl>
            <c:dLbl>
              <c:idx val="11"/>
              <c:layout/>
              <c:showLegendKey val="0"/>
              <c:showVal val="1"/>
              <c:showCatName val="0"/>
              <c:showSerName val="0"/>
              <c:showPercent val="0"/>
              <c:showBubbleSize val="0"/>
              <c:extLst>
                <c:ext xmlns:c15="http://schemas.microsoft.com/office/drawing/2012/chart" uri="{CE6537A1-D6FC-4f65-9D91-7224C49458BB}">
                  <c15:layout/>
                </c:ext>
              </c:extLst>
            </c:dLbl>
            <c:dLbl>
              <c:idx val="14"/>
              <c:layout/>
              <c:showLegendKey val="0"/>
              <c:showVal val="1"/>
              <c:showCatName val="0"/>
              <c:showSerName val="0"/>
              <c:showPercent val="0"/>
              <c:showBubbleSize val="0"/>
              <c:extLst>
                <c:ext xmlns:c15="http://schemas.microsoft.com/office/drawing/2012/chart" uri="{CE6537A1-D6FC-4f65-9D91-7224C49458BB}">
                  <c15:layout/>
                </c:ext>
              </c:extLst>
            </c:dLbl>
            <c:dLbl>
              <c:idx val="15"/>
              <c:layout/>
              <c:showLegendKey val="0"/>
              <c:showVal val="1"/>
              <c:showCatName val="0"/>
              <c:showSerName val="0"/>
              <c:showPercent val="0"/>
              <c:showBubbleSize val="0"/>
              <c:extLst>
                <c:ext xmlns:c15="http://schemas.microsoft.com/office/drawing/2012/chart" uri="{CE6537A1-D6FC-4f65-9D91-7224C49458BB}">
                  <c15:layout/>
                </c:ext>
              </c:extLst>
            </c:dLbl>
            <c:dLbl>
              <c:idx val="18"/>
              <c:layout/>
              <c:showLegendKey val="0"/>
              <c:showVal val="1"/>
              <c:showCatName val="0"/>
              <c:showSerName val="0"/>
              <c:showPercent val="0"/>
              <c:showBubbleSize val="0"/>
              <c:extLst>
                <c:ext xmlns:c15="http://schemas.microsoft.com/office/drawing/2012/chart" uri="{CE6537A1-D6FC-4f65-9D91-7224C49458BB}">
                  <c15:layout/>
                </c:ext>
              </c:extLst>
            </c:dLbl>
            <c:dLbl>
              <c:idx val="19"/>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Sayfa1!$E$4:$F$23</c:f>
              <c:multiLvlStrCache>
                <c:ptCount val="20"/>
                <c:lvl>
                  <c:pt idx="0">
                    <c:v>2013-2015 </c:v>
                  </c:pt>
                  <c:pt idx="1">
                    <c:v>2016</c:v>
                  </c:pt>
                  <c:pt idx="2">
                    <c:v>2017</c:v>
                  </c:pt>
                  <c:pt idx="3">
                    <c:v>2018</c:v>
                  </c:pt>
                  <c:pt idx="4">
                    <c:v>2013-2015  </c:v>
                  </c:pt>
                  <c:pt idx="5">
                    <c:v>2016</c:v>
                  </c:pt>
                  <c:pt idx="6">
                    <c:v>2017</c:v>
                  </c:pt>
                  <c:pt idx="7">
                    <c:v>2018</c:v>
                  </c:pt>
                  <c:pt idx="8">
                    <c:v>2013-2015  </c:v>
                  </c:pt>
                  <c:pt idx="9">
                    <c:v>2016</c:v>
                  </c:pt>
                  <c:pt idx="10">
                    <c:v>2017</c:v>
                  </c:pt>
                  <c:pt idx="11">
                    <c:v>2018</c:v>
                  </c:pt>
                  <c:pt idx="12">
                    <c:v>2013-2015  </c:v>
                  </c:pt>
                  <c:pt idx="13">
                    <c:v>2016</c:v>
                  </c:pt>
                  <c:pt idx="14">
                    <c:v>2017</c:v>
                  </c:pt>
                  <c:pt idx="15">
                    <c:v>2018</c:v>
                  </c:pt>
                  <c:pt idx="16">
                    <c:v>2013-2015 </c:v>
                  </c:pt>
                  <c:pt idx="17">
                    <c:v>2016</c:v>
                  </c:pt>
                  <c:pt idx="18">
                    <c:v>2017</c:v>
                  </c:pt>
                  <c:pt idx="19">
                    <c:v>2018</c:v>
                  </c:pt>
                </c:lvl>
                <c:lvl>
                  <c:pt idx="0">
                    <c:v>DÜNYA</c:v>
                  </c:pt>
                  <c:pt idx="4">
                    <c:v>ASYA</c:v>
                  </c:pt>
                  <c:pt idx="8">
                    <c:v>AFRİKA</c:v>
                  </c:pt>
                  <c:pt idx="12">
                    <c:v>AMERİKA</c:v>
                  </c:pt>
                  <c:pt idx="16">
                    <c:v>AVRUPA</c:v>
                  </c:pt>
                </c:lvl>
              </c:multiLvlStrCache>
            </c:multiLvlStrRef>
          </c:cat>
          <c:val>
            <c:numRef>
              <c:f>Sayfa1!$G$4:$G$23</c:f>
              <c:numCache>
                <c:formatCode>General</c:formatCode>
                <c:ptCount val="20"/>
                <c:pt idx="0">
                  <c:v>43.6</c:v>
                </c:pt>
                <c:pt idx="1">
                  <c:v>41.5</c:v>
                </c:pt>
                <c:pt idx="2">
                  <c:v>45</c:v>
                </c:pt>
                <c:pt idx="3">
                  <c:v>45.4</c:v>
                </c:pt>
                <c:pt idx="4">
                  <c:v>21.6</c:v>
                </c:pt>
                <c:pt idx="5">
                  <c:v>19</c:v>
                </c:pt>
                <c:pt idx="6">
                  <c:v>21.1</c:v>
                </c:pt>
                <c:pt idx="7">
                  <c:v>21.9</c:v>
                </c:pt>
                <c:pt idx="8">
                  <c:v>14.4</c:v>
                </c:pt>
                <c:pt idx="9">
                  <c:v>14.2</c:v>
                </c:pt>
                <c:pt idx="10">
                  <c:v>15.6</c:v>
                </c:pt>
                <c:pt idx="11">
                  <c:v>15.6</c:v>
                </c:pt>
                <c:pt idx="12">
                  <c:v>3.8</c:v>
                </c:pt>
                <c:pt idx="13">
                  <c:v>5.4</c:v>
                </c:pt>
                <c:pt idx="14">
                  <c:v>5.4</c:v>
                </c:pt>
                <c:pt idx="15">
                  <c:v>5.2</c:v>
                </c:pt>
                <c:pt idx="16">
                  <c:v>2.2000000000000002</c:v>
                </c:pt>
                <c:pt idx="17">
                  <c:v>2.2999999999999998</c:v>
                </c:pt>
                <c:pt idx="18">
                  <c:v>2.4</c:v>
                </c:pt>
                <c:pt idx="19">
                  <c:v>2.4</c:v>
                </c:pt>
              </c:numCache>
            </c:numRef>
          </c:val>
        </c:ser>
        <c:dLbls>
          <c:showLegendKey val="0"/>
          <c:showVal val="0"/>
          <c:showCatName val="0"/>
          <c:showSerName val="0"/>
          <c:showPercent val="0"/>
          <c:showBubbleSize val="0"/>
        </c:dLbls>
        <c:gapWidth val="150"/>
        <c:axId val="129848320"/>
        <c:axId val="106112704"/>
      </c:barChart>
      <c:catAx>
        <c:axId val="129848320"/>
        <c:scaling>
          <c:orientation val="minMax"/>
        </c:scaling>
        <c:delete val="0"/>
        <c:axPos val="b"/>
        <c:numFmt formatCode="General" sourceLinked="0"/>
        <c:majorTickMark val="out"/>
        <c:minorTickMark val="none"/>
        <c:tickLblPos val="nextTo"/>
        <c:txPr>
          <a:bodyPr/>
          <a:lstStyle/>
          <a:p>
            <a:pPr>
              <a:defRPr sz="1200" b="1" i="0" baseline="0">
                <a:latin typeface="Times New Roman" pitchFamily="18" charset="0"/>
              </a:defRPr>
            </a:pPr>
            <a:endParaRPr lang="tr-TR"/>
          </a:p>
        </c:txPr>
        <c:crossAx val="106112704"/>
        <c:crosses val="autoZero"/>
        <c:auto val="1"/>
        <c:lblAlgn val="ctr"/>
        <c:lblOffset val="100"/>
        <c:noMultiLvlLbl val="0"/>
      </c:catAx>
      <c:valAx>
        <c:axId val="106112704"/>
        <c:scaling>
          <c:orientation val="minMax"/>
        </c:scaling>
        <c:delete val="0"/>
        <c:axPos val="l"/>
        <c:majorGridlines/>
        <c:numFmt formatCode="General" sourceLinked="1"/>
        <c:majorTickMark val="out"/>
        <c:minorTickMark val="none"/>
        <c:tickLblPos val="nextTo"/>
        <c:txPr>
          <a:bodyPr/>
          <a:lstStyle/>
          <a:p>
            <a:pPr>
              <a:defRPr sz="1200" b="1" i="0" baseline="0"/>
            </a:pPr>
            <a:endParaRPr lang="tr-TR"/>
          </a:p>
        </c:txPr>
        <c:crossAx val="1298483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2000" dirty="0">
                <a:solidFill>
                  <a:srgbClr val="FF0000"/>
                </a:solidFill>
                <a:latin typeface="Times New Roman" pitchFamily="18" charset="0"/>
                <a:cs typeface="Times New Roman" pitchFamily="18" charset="0"/>
              </a:rPr>
              <a:t>2017 Yılında Önemli Pirinç İthalatçısı Ülkelerin İthalat Miktarları (Mil/Ton</a:t>
            </a:r>
            <a:r>
              <a:rPr lang="tr-TR" sz="1400" dirty="0">
                <a:solidFill>
                  <a:srgbClr val="FF0000"/>
                </a:solidFill>
                <a:latin typeface="Times New Roman" pitchFamily="18" charset="0"/>
                <a:cs typeface="Times New Roman" pitchFamily="18" charset="0"/>
              </a:rPr>
              <a:t>)</a:t>
            </a:r>
          </a:p>
        </c:rich>
      </c:tx>
      <c:layout/>
      <c:overlay val="0"/>
    </c:title>
    <c:autoTitleDeleted val="0"/>
    <c:plotArea>
      <c:layout/>
      <c:barChart>
        <c:barDir val="col"/>
        <c:grouping val="clustered"/>
        <c:varyColors val="0"/>
        <c:ser>
          <c:idx val="0"/>
          <c:order val="0"/>
          <c:tx>
            <c:strRef>
              <c:f>Sayfa5!$I$4</c:f>
              <c:strCache>
                <c:ptCount val="1"/>
                <c:pt idx="0">
                  <c:v>2017 Yılı Pirinç İthalatı</c:v>
                </c:pt>
              </c:strCache>
            </c:strRef>
          </c:tx>
          <c:invertIfNegative val="0"/>
          <c:dLbls>
            <c:spPr>
              <a:noFill/>
              <a:ln>
                <a:noFill/>
              </a:ln>
              <a:effectLst/>
            </c:spPr>
            <c:txPr>
              <a:bodyPr/>
              <a:lstStyle/>
              <a:p>
                <a:pPr>
                  <a:defRPr sz="1400" b="1" i="0" baseline="0">
                    <a:solidFill>
                      <a:srgbClr val="FF0000"/>
                    </a:solidFill>
                    <a:latin typeface="Times New Roman" pitchFamily="18"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Sayfa5!$H$5:$H$18</c:f>
              <c:strCache>
                <c:ptCount val="14"/>
                <c:pt idx="0">
                  <c:v>Bangladeş</c:v>
                </c:pt>
                <c:pt idx="1">
                  <c:v>Filipinler</c:v>
                </c:pt>
                <c:pt idx="2">
                  <c:v>Endonezya</c:v>
                </c:pt>
                <c:pt idx="3">
                  <c:v>Malezya</c:v>
                </c:pt>
                <c:pt idx="4">
                  <c:v>İran</c:v>
                </c:pt>
                <c:pt idx="5">
                  <c:v>Suidi Arabistan</c:v>
                </c:pt>
                <c:pt idx="6">
                  <c:v>Irak</c:v>
                </c:pt>
                <c:pt idx="7">
                  <c:v>Nijerya</c:v>
                </c:pt>
                <c:pt idx="8">
                  <c:v>Senegal</c:v>
                </c:pt>
                <c:pt idx="9">
                  <c:v>Fildişi </c:v>
                </c:pt>
                <c:pt idx="10">
                  <c:v>Güney Afrika</c:v>
                </c:pt>
                <c:pt idx="11">
                  <c:v>Brezilya</c:v>
                </c:pt>
                <c:pt idx="12">
                  <c:v>Küba</c:v>
                </c:pt>
                <c:pt idx="13">
                  <c:v>Meksika</c:v>
                </c:pt>
              </c:strCache>
            </c:strRef>
          </c:cat>
          <c:val>
            <c:numRef>
              <c:f>Sayfa5!$I$5:$I$18</c:f>
              <c:numCache>
                <c:formatCode>General</c:formatCode>
                <c:ptCount val="14"/>
                <c:pt idx="0">
                  <c:v>1.5</c:v>
                </c:pt>
                <c:pt idx="1">
                  <c:v>1.1000000000000001</c:v>
                </c:pt>
                <c:pt idx="2">
                  <c:v>0.4</c:v>
                </c:pt>
                <c:pt idx="3">
                  <c:v>0.9</c:v>
                </c:pt>
                <c:pt idx="4">
                  <c:v>1.3</c:v>
                </c:pt>
                <c:pt idx="5">
                  <c:v>1.3</c:v>
                </c:pt>
                <c:pt idx="6">
                  <c:v>1.1000000000000001</c:v>
                </c:pt>
                <c:pt idx="7">
                  <c:v>2.6</c:v>
                </c:pt>
                <c:pt idx="8">
                  <c:v>1.3</c:v>
                </c:pt>
                <c:pt idx="9">
                  <c:v>1.5</c:v>
                </c:pt>
                <c:pt idx="10">
                  <c:v>0.9</c:v>
                </c:pt>
                <c:pt idx="11">
                  <c:v>0.8</c:v>
                </c:pt>
                <c:pt idx="12">
                  <c:v>0.5</c:v>
                </c:pt>
                <c:pt idx="13">
                  <c:v>0.70000000000000062</c:v>
                </c:pt>
              </c:numCache>
            </c:numRef>
          </c:val>
        </c:ser>
        <c:dLbls>
          <c:showLegendKey val="0"/>
          <c:showVal val="0"/>
          <c:showCatName val="0"/>
          <c:showSerName val="0"/>
          <c:showPercent val="0"/>
          <c:showBubbleSize val="0"/>
        </c:dLbls>
        <c:gapWidth val="150"/>
        <c:axId val="129850368"/>
        <c:axId val="106115008"/>
      </c:barChart>
      <c:catAx>
        <c:axId val="129850368"/>
        <c:scaling>
          <c:orientation val="minMax"/>
        </c:scaling>
        <c:delete val="0"/>
        <c:axPos val="b"/>
        <c:numFmt formatCode="General" sourceLinked="0"/>
        <c:majorTickMark val="out"/>
        <c:minorTickMark val="none"/>
        <c:tickLblPos val="nextTo"/>
        <c:txPr>
          <a:bodyPr/>
          <a:lstStyle/>
          <a:p>
            <a:pPr>
              <a:defRPr sz="1400" b="1" i="0" baseline="0">
                <a:latin typeface="Times New Roman" panose="02020603050405020304" pitchFamily="18" charset="0"/>
                <a:cs typeface="Times New Roman" panose="02020603050405020304" pitchFamily="18" charset="0"/>
              </a:defRPr>
            </a:pPr>
            <a:endParaRPr lang="tr-TR"/>
          </a:p>
        </c:txPr>
        <c:crossAx val="106115008"/>
        <c:crosses val="autoZero"/>
        <c:auto val="1"/>
        <c:lblAlgn val="ctr"/>
        <c:lblOffset val="100"/>
        <c:noMultiLvlLbl val="0"/>
      </c:catAx>
      <c:valAx>
        <c:axId val="106115008"/>
        <c:scaling>
          <c:orientation val="minMax"/>
        </c:scaling>
        <c:delete val="0"/>
        <c:axPos val="l"/>
        <c:majorGridlines/>
        <c:numFmt formatCode="General" sourceLinked="1"/>
        <c:majorTickMark val="out"/>
        <c:minorTickMark val="none"/>
        <c:tickLblPos val="nextTo"/>
        <c:txPr>
          <a:bodyPr/>
          <a:lstStyle/>
          <a:p>
            <a:pPr>
              <a:defRPr sz="1400" b="1" i="0" baseline="0"/>
            </a:pPr>
            <a:endParaRPr lang="tr-TR"/>
          </a:p>
        </c:txPr>
        <c:crossAx val="12985036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92143289781086"/>
          <c:y val="4.5830834613165623E-2"/>
          <c:w val="0.65154259563708394"/>
          <c:h val="0.55185006488234456"/>
        </c:manualLayout>
      </c:layout>
      <c:barChart>
        <c:barDir val="col"/>
        <c:grouping val="clustered"/>
        <c:varyColors val="0"/>
        <c:ser>
          <c:idx val="0"/>
          <c:order val="0"/>
          <c:tx>
            <c:strRef>
              <c:f>Sayfa9!$K$3</c:f>
              <c:strCache>
                <c:ptCount val="1"/>
                <c:pt idx="0">
                  <c:v>2016 Aralık Piirinç Fiyatı (USD/Ton)</c:v>
                </c:pt>
              </c:strCache>
            </c:strRef>
          </c:tx>
          <c:invertIfNegative val="0"/>
          <c:cat>
            <c:strRef>
              <c:f>Sayfa9!$J$4:$J$15</c:f>
              <c:strCache>
                <c:ptCount val="12"/>
                <c:pt idx="0">
                  <c:v>ABD İndica</c:v>
                </c:pt>
                <c:pt idx="1">
                  <c:v>ABD Carlos</c:v>
                </c:pt>
                <c:pt idx="2">
                  <c:v>TAI İndica Pirinç (Kırıksız)</c:v>
                </c:pt>
                <c:pt idx="3">
                  <c:v>TAI İndica Pirinç (%5'li kırıklı)</c:v>
                </c:pt>
                <c:pt idx="4">
                  <c:v>TAI Jasmin (Kokulu)</c:v>
                </c:pt>
                <c:pt idx="5">
                  <c:v>HİND İndica Pirinç (%5 Kırıklı)</c:v>
                </c:pt>
                <c:pt idx="6">
                  <c:v>HİND Geleneksel Basmati</c:v>
                </c:pt>
                <c:pt idx="7">
                  <c:v>VİET İndica Pirinç (%5 Kırıklı)</c:v>
                </c:pt>
                <c:pt idx="8">
                  <c:v>PAK İndica Pirinç (%5 Kırıklı)</c:v>
                </c:pt>
                <c:pt idx="9">
                  <c:v>PAK Geleneksel Basmati</c:v>
                </c:pt>
                <c:pt idx="10">
                  <c:v> URG İndica Pirinç (%5 Kırıklı)</c:v>
                </c:pt>
                <c:pt idx="11">
                  <c:v>URG İndica Pirinç (%10 Kırıklı)</c:v>
                </c:pt>
              </c:strCache>
            </c:strRef>
          </c:cat>
          <c:val>
            <c:numRef>
              <c:f>Sayfa9!$K$4:$K$15</c:f>
              <c:numCache>
                <c:formatCode>General</c:formatCode>
                <c:ptCount val="12"/>
                <c:pt idx="0">
                  <c:v>402</c:v>
                </c:pt>
                <c:pt idx="1">
                  <c:v>588</c:v>
                </c:pt>
                <c:pt idx="2">
                  <c:v>384</c:v>
                </c:pt>
                <c:pt idx="3">
                  <c:v>373</c:v>
                </c:pt>
                <c:pt idx="4">
                  <c:v>682</c:v>
                </c:pt>
                <c:pt idx="5">
                  <c:v>360</c:v>
                </c:pt>
                <c:pt idx="6">
                  <c:v>1300</c:v>
                </c:pt>
                <c:pt idx="7">
                  <c:v>333</c:v>
                </c:pt>
                <c:pt idx="8">
                  <c:v>380</c:v>
                </c:pt>
                <c:pt idx="9">
                  <c:v>874</c:v>
                </c:pt>
                <c:pt idx="10">
                  <c:v>488</c:v>
                </c:pt>
                <c:pt idx="11">
                  <c:v>470</c:v>
                </c:pt>
              </c:numCache>
            </c:numRef>
          </c:val>
        </c:ser>
        <c:ser>
          <c:idx val="1"/>
          <c:order val="1"/>
          <c:tx>
            <c:strRef>
              <c:f>Sayfa9!$L$3</c:f>
              <c:strCache>
                <c:ptCount val="1"/>
                <c:pt idx="0">
                  <c:v>2017 Aralık Pirinç Fiyatı (USD/Ton)</c:v>
                </c:pt>
              </c:strCache>
            </c:strRef>
          </c:tx>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9"/>
              <c:layout/>
              <c:showLegendKey val="0"/>
              <c:showVal val="1"/>
              <c:showCatName val="0"/>
              <c:showSerName val="0"/>
              <c:showPercent val="0"/>
              <c:showBubbleSize val="0"/>
              <c:extLst>
                <c:ext xmlns:c15="http://schemas.microsoft.com/office/drawing/2012/chart" uri="{CE6537A1-D6FC-4f65-9D91-7224C49458BB}">
                  <c15:layout/>
                </c:ext>
              </c:extLst>
            </c:dLbl>
            <c:dLbl>
              <c:idx val="10"/>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0"/>
              </c:ext>
            </c:extLst>
          </c:dLbls>
          <c:cat>
            <c:strRef>
              <c:f>Sayfa9!$J$4:$J$15</c:f>
              <c:strCache>
                <c:ptCount val="12"/>
                <c:pt idx="0">
                  <c:v>ABD İndica</c:v>
                </c:pt>
                <c:pt idx="1">
                  <c:v>ABD Carlos</c:v>
                </c:pt>
                <c:pt idx="2">
                  <c:v>TAI İndica Pirinç (Kırıksız)</c:v>
                </c:pt>
                <c:pt idx="3">
                  <c:v>TAI İndica Pirinç (%5'li kırıklı)</c:v>
                </c:pt>
                <c:pt idx="4">
                  <c:v>TAI Jasmin (Kokulu)</c:v>
                </c:pt>
                <c:pt idx="5">
                  <c:v>HİND İndica Pirinç (%5 Kırıklı)</c:v>
                </c:pt>
                <c:pt idx="6">
                  <c:v>HİND Geleneksel Basmati</c:v>
                </c:pt>
                <c:pt idx="7">
                  <c:v>VİET İndica Pirinç (%5 Kırıklı)</c:v>
                </c:pt>
                <c:pt idx="8">
                  <c:v>PAK İndica Pirinç (%5 Kırıklı)</c:v>
                </c:pt>
                <c:pt idx="9">
                  <c:v>PAK Geleneksel Basmati</c:v>
                </c:pt>
                <c:pt idx="10">
                  <c:v> URG İndica Pirinç (%5 Kırıklı)</c:v>
                </c:pt>
                <c:pt idx="11">
                  <c:v>URG İndica Pirinç (%10 Kırıklı)</c:v>
                </c:pt>
              </c:strCache>
            </c:strRef>
          </c:cat>
          <c:val>
            <c:numRef>
              <c:f>Sayfa9!$L$4:$L$15</c:f>
              <c:numCache>
                <c:formatCode>General</c:formatCode>
                <c:ptCount val="12"/>
                <c:pt idx="0">
                  <c:v>565</c:v>
                </c:pt>
                <c:pt idx="1">
                  <c:v>850</c:v>
                </c:pt>
                <c:pt idx="2">
                  <c:v>405</c:v>
                </c:pt>
                <c:pt idx="3">
                  <c:v>395</c:v>
                </c:pt>
                <c:pt idx="4">
                  <c:v>968</c:v>
                </c:pt>
                <c:pt idx="5">
                  <c:v>390</c:v>
                </c:pt>
                <c:pt idx="6">
                  <c:v>1600</c:v>
                </c:pt>
                <c:pt idx="7">
                  <c:v>390</c:v>
                </c:pt>
                <c:pt idx="8">
                  <c:v>425</c:v>
                </c:pt>
                <c:pt idx="9">
                  <c:v>1100</c:v>
                </c:pt>
                <c:pt idx="10">
                  <c:v>545</c:v>
                </c:pt>
                <c:pt idx="11">
                  <c:v>535</c:v>
                </c:pt>
              </c:numCache>
            </c:numRef>
          </c:val>
        </c:ser>
        <c:dLbls>
          <c:showLegendKey val="0"/>
          <c:showVal val="0"/>
          <c:showCatName val="0"/>
          <c:showSerName val="0"/>
          <c:showPercent val="0"/>
          <c:showBubbleSize val="0"/>
        </c:dLbls>
        <c:gapWidth val="150"/>
        <c:axId val="129850880"/>
        <c:axId val="106117312"/>
      </c:barChart>
      <c:catAx>
        <c:axId val="129850880"/>
        <c:scaling>
          <c:orientation val="minMax"/>
        </c:scaling>
        <c:delete val="0"/>
        <c:axPos val="b"/>
        <c:numFmt formatCode="General" sourceLinked="0"/>
        <c:majorTickMark val="out"/>
        <c:minorTickMark val="none"/>
        <c:tickLblPos val="nextTo"/>
        <c:txPr>
          <a:bodyPr/>
          <a:lstStyle/>
          <a:p>
            <a:pPr>
              <a:defRPr sz="1200" b="1" i="0" baseline="0">
                <a:latin typeface="Times New Roman" pitchFamily="18" charset="0"/>
                <a:cs typeface="Times New Roman" pitchFamily="18" charset="0"/>
              </a:defRPr>
            </a:pPr>
            <a:endParaRPr lang="tr-TR"/>
          </a:p>
        </c:txPr>
        <c:crossAx val="106117312"/>
        <c:crosses val="autoZero"/>
        <c:auto val="1"/>
        <c:lblAlgn val="ctr"/>
        <c:lblOffset val="100"/>
        <c:noMultiLvlLbl val="0"/>
      </c:catAx>
      <c:valAx>
        <c:axId val="106117312"/>
        <c:scaling>
          <c:orientation val="minMax"/>
        </c:scaling>
        <c:delete val="0"/>
        <c:axPos val="l"/>
        <c:majorGridlines/>
        <c:numFmt formatCode="General" sourceLinked="1"/>
        <c:majorTickMark val="out"/>
        <c:minorTickMark val="none"/>
        <c:tickLblPos val="nextTo"/>
        <c:txPr>
          <a:bodyPr/>
          <a:lstStyle/>
          <a:p>
            <a:pPr>
              <a:defRPr sz="1200" b="1" i="0" baseline="0"/>
            </a:pPr>
            <a:endParaRPr lang="tr-TR"/>
          </a:p>
        </c:txPr>
        <c:crossAx val="129850880"/>
        <c:crosses val="autoZero"/>
        <c:crossBetween val="between"/>
      </c:valAx>
    </c:plotArea>
    <c:legend>
      <c:legendPos val="r"/>
      <c:layout>
        <c:manualLayout>
          <c:xMode val="edge"/>
          <c:yMode val="edge"/>
          <c:x val="0.7481380212088885"/>
          <c:y val="5.8603154481850675E-2"/>
          <c:w val="0.23720996413909826"/>
          <c:h val="0.19342288096340896"/>
        </c:manualLayout>
      </c:layout>
      <c:overlay val="0"/>
      <c:txPr>
        <a:bodyPr/>
        <a:lstStyle/>
        <a:p>
          <a:pPr>
            <a:defRPr b="1">
              <a:latin typeface="Times New Roman" pitchFamily="18" charset="0"/>
              <a:cs typeface="Times New Roman" pitchFamily="18" charset="0"/>
            </a:defRPr>
          </a:pPr>
          <a:endParaRPr lang="tr-TR"/>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059481776274132E-2"/>
          <c:y val="5.1400554097404488E-2"/>
          <c:w val="0.63435265235452043"/>
          <c:h val="0.63832796606059317"/>
        </c:manualLayout>
      </c:layout>
      <c:barChart>
        <c:barDir val="col"/>
        <c:grouping val="clustered"/>
        <c:varyColors val="0"/>
        <c:ser>
          <c:idx val="0"/>
          <c:order val="0"/>
          <c:tx>
            <c:strRef>
              <c:f>Sayfa10!$G$3</c:f>
              <c:strCache>
                <c:ptCount val="1"/>
                <c:pt idx="0">
                  <c:v>2016 Aralık Vercelli Pirinç Fiyatı (Euro/Ton)</c:v>
                </c:pt>
              </c:strCache>
            </c:strRef>
          </c:tx>
          <c:invertIfNegative val="0"/>
          <c:dLbls>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0"/>
              </c:ext>
            </c:extLst>
          </c:dLbls>
          <c:cat>
            <c:strRef>
              <c:f>Sayfa10!$F$4:$F$12</c:f>
              <c:strCache>
                <c:ptCount val="9"/>
                <c:pt idx="0">
                  <c:v> Kısa Yuvarlak Taneli</c:v>
                </c:pt>
                <c:pt idx="1">
                  <c:v>Selenio</c:v>
                </c:pt>
                <c:pt idx="2">
                  <c:v>S. Andrea</c:v>
                </c:pt>
                <c:pt idx="3">
                  <c:v>Roma</c:v>
                </c:pt>
                <c:pt idx="4">
                  <c:v>Baldo</c:v>
                </c:pt>
                <c:pt idx="5">
                  <c:v>Ribe</c:v>
                </c:pt>
                <c:pt idx="6">
                  <c:v>Arborio</c:v>
                </c:pt>
                <c:pt idx="7">
                  <c:v>Carnaroli</c:v>
                </c:pt>
                <c:pt idx="8">
                  <c:v>Tahibonet (İndica Tipi)</c:v>
                </c:pt>
              </c:strCache>
            </c:strRef>
          </c:cat>
          <c:val>
            <c:numRef>
              <c:f>Sayfa10!$G$4:$G$12</c:f>
              <c:numCache>
                <c:formatCode>General</c:formatCode>
                <c:ptCount val="9"/>
                <c:pt idx="0">
                  <c:v>525</c:v>
                </c:pt>
                <c:pt idx="1">
                  <c:v>540</c:v>
                </c:pt>
                <c:pt idx="2">
                  <c:v>595</c:v>
                </c:pt>
                <c:pt idx="3">
                  <c:v>635</c:v>
                </c:pt>
                <c:pt idx="4">
                  <c:v>635</c:v>
                </c:pt>
                <c:pt idx="5">
                  <c:v>575</c:v>
                </c:pt>
                <c:pt idx="6">
                  <c:v>985</c:v>
                </c:pt>
                <c:pt idx="7">
                  <c:v>1050</c:v>
                </c:pt>
                <c:pt idx="8">
                  <c:v>555</c:v>
                </c:pt>
              </c:numCache>
            </c:numRef>
          </c:val>
        </c:ser>
        <c:ser>
          <c:idx val="1"/>
          <c:order val="1"/>
          <c:tx>
            <c:strRef>
              <c:f>Sayfa10!$H$3</c:f>
              <c:strCache>
                <c:ptCount val="1"/>
                <c:pt idx="0">
                  <c:v>2017 Aralık Vercelli Pirinç Fiyatı (Euro/Ton</c:v>
                </c:pt>
              </c:strCache>
            </c:strRef>
          </c:tx>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0"/>
              </c:ext>
            </c:extLst>
          </c:dLbls>
          <c:cat>
            <c:strRef>
              <c:f>Sayfa10!$F$4:$F$12</c:f>
              <c:strCache>
                <c:ptCount val="9"/>
                <c:pt idx="0">
                  <c:v> Kısa Yuvarlak Taneli</c:v>
                </c:pt>
                <c:pt idx="1">
                  <c:v>Selenio</c:v>
                </c:pt>
                <c:pt idx="2">
                  <c:v>S. Andrea</c:v>
                </c:pt>
                <c:pt idx="3">
                  <c:v>Roma</c:v>
                </c:pt>
                <c:pt idx="4">
                  <c:v>Baldo</c:v>
                </c:pt>
                <c:pt idx="5">
                  <c:v>Ribe</c:v>
                </c:pt>
                <c:pt idx="6">
                  <c:v>Arborio</c:v>
                </c:pt>
                <c:pt idx="7">
                  <c:v>Carnaroli</c:v>
                </c:pt>
                <c:pt idx="8">
                  <c:v>Tahibonet (İndica Tipi)</c:v>
                </c:pt>
              </c:strCache>
            </c:strRef>
          </c:cat>
          <c:val>
            <c:numRef>
              <c:f>Sayfa10!$H$4:$H$12</c:f>
              <c:numCache>
                <c:formatCode>General</c:formatCode>
                <c:ptCount val="9"/>
                <c:pt idx="0">
                  <c:v>580</c:v>
                </c:pt>
                <c:pt idx="1">
                  <c:v>600</c:v>
                </c:pt>
                <c:pt idx="2">
                  <c:v>620</c:v>
                </c:pt>
                <c:pt idx="3">
                  <c:v>600</c:v>
                </c:pt>
                <c:pt idx="4">
                  <c:v>800</c:v>
                </c:pt>
                <c:pt idx="5">
                  <c:v>550</c:v>
                </c:pt>
                <c:pt idx="6">
                  <c:v>620</c:v>
                </c:pt>
                <c:pt idx="7">
                  <c:v>720</c:v>
                </c:pt>
                <c:pt idx="8">
                  <c:v>520</c:v>
                </c:pt>
              </c:numCache>
            </c:numRef>
          </c:val>
        </c:ser>
        <c:dLbls>
          <c:showLegendKey val="0"/>
          <c:showVal val="0"/>
          <c:showCatName val="0"/>
          <c:showSerName val="0"/>
          <c:showPercent val="0"/>
          <c:showBubbleSize val="0"/>
        </c:dLbls>
        <c:gapWidth val="150"/>
        <c:axId val="130651136"/>
        <c:axId val="130687552"/>
      </c:barChart>
      <c:catAx>
        <c:axId val="130651136"/>
        <c:scaling>
          <c:orientation val="minMax"/>
        </c:scaling>
        <c:delete val="0"/>
        <c:axPos val="b"/>
        <c:numFmt formatCode="General" sourceLinked="0"/>
        <c:majorTickMark val="out"/>
        <c:minorTickMark val="none"/>
        <c:tickLblPos val="nextTo"/>
        <c:txPr>
          <a:bodyPr/>
          <a:lstStyle/>
          <a:p>
            <a:pPr>
              <a:defRPr sz="1200" b="1" i="0" baseline="0">
                <a:latin typeface="Times New Roman" pitchFamily="18" charset="0"/>
              </a:defRPr>
            </a:pPr>
            <a:endParaRPr lang="tr-TR"/>
          </a:p>
        </c:txPr>
        <c:crossAx val="130687552"/>
        <c:crosses val="autoZero"/>
        <c:auto val="1"/>
        <c:lblAlgn val="ctr"/>
        <c:lblOffset val="100"/>
        <c:noMultiLvlLbl val="0"/>
      </c:catAx>
      <c:valAx>
        <c:axId val="130687552"/>
        <c:scaling>
          <c:orientation val="minMax"/>
        </c:scaling>
        <c:delete val="0"/>
        <c:axPos val="l"/>
        <c:majorGridlines/>
        <c:numFmt formatCode="General" sourceLinked="1"/>
        <c:majorTickMark val="out"/>
        <c:minorTickMark val="none"/>
        <c:tickLblPos val="nextTo"/>
        <c:txPr>
          <a:bodyPr/>
          <a:lstStyle/>
          <a:p>
            <a:pPr>
              <a:defRPr sz="1200" b="1" i="0" baseline="0">
                <a:latin typeface="Times New Roman" pitchFamily="18" charset="0"/>
                <a:cs typeface="Times New Roman" pitchFamily="18" charset="0"/>
              </a:defRPr>
            </a:pPr>
            <a:endParaRPr lang="tr-TR"/>
          </a:p>
        </c:txPr>
        <c:crossAx val="130651136"/>
        <c:crosses val="autoZero"/>
        <c:crossBetween val="between"/>
      </c:valAx>
    </c:plotArea>
    <c:legend>
      <c:legendPos val="r"/>
      <c:layout>
        <c:manualLayout>
          <c:xMode val="edge"/>
          <c:yMode val="edge"/>
          <c:x val="0.76634872756177452"/>
          <c:y val="6.4276757072032703E-2"/>
          <c:w val="0.22068524101019851"/>
          <c:h val="0.21701276276601922"/>
        </c:manualLayout>
      </c:layout>
      <c:overlay val="0"/>
      <c:txPr>
        <a:bodyPr/>
        <a:lstStyle/>
        <a:p>
          <a:pPr>
            <a:defRPr sz="1000" b="1">
              <a:latin typeface="Times New Roman" pitchFamily="18" charset="0"/>
              <a:cs typeface="Times New Roman" pitchFamily="18" charset="0"/>
            </a:defRPr>
          </a:pPr>
          <a:endParaRPr lang="tr-TR"/>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721585513590272E-2"/>
          <c:y val="2.5304711060191335E-2"/>
          <c:w val="0.8293509029276005"/>
          <c:h val="0.76197757280654455"/>
        </c:manualLayout>
      </c:layout>
      <c:barChart>
        <c:barDir val="col"/>
        <c:grouping val="clustered"/>
        <c:varyColors val="0"/>
        <c:ser>
          <c:idx val="0"/>
          <c:order val="0"/>
          <c:tx>
            <c:strRef>
              <c:f>Sayfa7!$N$3:$N$4</c:f>
              <c:strCache>
                <c:ptCount val="1"/>
                <c:pt idx="0">
                  <c:v>Ülkelerin Parekente Pirinç Fiyatı 2015</c:v>
                </c:pt>
              </c:strCache>
            </c:strRef>
          </c:tx>
          <c:invertIfNegative val="0"/>
          <c:cat>
            <c:strRef>
              <c:f>Sayfa7!$M$5:$M$15</c:f>
              <c:strCache>
                <c:ptCount val="11"/>
                <c:pt idx="0">
                  <c:v>Hindistan</c:v>
                </c:pt>
                <c:pt idx="1">
                  <c:v>Japonya</c:v>
                </c:pt>
                <c:pt idx="2">
                  <c:v>Güney Kore</c:v>
                </c:pt>
                <c:pt idx="3">
                  <c:v>Tayland</c:v>
                </c:pt>
                <c:pt idx="4">
                  <c:v>Vietnam</c:v>
                </c:pt>
                <c:pt idx="5">
                  <c:v>Brezilya</c:v>
                </c:pt>
                <c:pt idx="6">
                  <c:v>Uruguay</c:v>
                </c:pt>
                <c:pt idx="7">
                  <c:v>ABD (Uz. Tane)</c:v>
                </c:pt>
                <c:pt idx="8">
                  <c:v>İtalya (Arborio)</c:v>
                </c:pt>
                <c:pt idx="9">
                  <c:v>Rusya</c:v>
                </c:pt>
                <c:pt idx="10">
                  <c:v>Türkiye (Osmancık-97)</c:v>
                </c:pt>
              </c:strCache>
            </c:strRef>
          </c:cat>
          <c:val>
            <c:numRef>
              <c:f>Sayfa7!$N$5:$N$15</c:f>
              <c:numCache>
                <c:formatCode>General</c:formatCode>
                <c:ptCount val="11"/>
                <c:pt idx="0">
                  <c:v>0.44</c:v>
                </c:pt>
                <c:pt idx="1">
                  <c:v>4.5</c:v>
                </c:pt>
                <c:pt idx="2">
                  <c:v>1.9000000000000001</c:v>
                </c:pt>
                <c:pt idx="3">
                  <c:v>0.33000000000000074</c:v>
                </c:pt>
                <c:pt idx="4">
                  <c:v>0.33000000000000074</c:v>
                </c:pt>
                <c:pt idx="5">
                  <c:v>0.73000000000000065</c:v>
                </c:pt>
                <c:pt idx="6">
                  <c:v>1.05</c:v>
                </c:pt>
                <c:pt idx="7">
                  <c:v>1.52</c:v>
                </c:pt>
                <c:pt idx="8">
                  <c:v>1.6400000000000001</c:v>
                </c:pt>
                <c:pt idx="9">
                  <c:v>1.2</c:v>
                </c:pt>
                <c:pt idx="10">
                  <c:v>1.6</c:v>
                </c:pt>
              </c:numCache>
            </c:numRef>
          </c:val>
        </c:ser>
        <c:ser>
          <c:idx val="1"/>
          <c:order val="1"/>
          <c:tx>
            <c:strRef>
              <c:f>Sayfa7!$O$3:$O$4</c:f>
              <c:strCache>
                <c:ptCount val="1"/>
                <c:pt idx="0">
                  <c:v>Ülkelerin Parekente Pirinç Fiyatı 2016</c:v>
                </c:pt>
              </c:strCache>
            </c:strRef>
          </c:tx>
          <c:invertIfNegative val="0"/>
          <c:cat>
            <c:strRef>
              <c:f>Sayfa7!$M$5:$M$15</c:f>
              <c:strCache>
                <c:ptCount val="11"/>
                <c:pt idx="0">
                  <c:v>Hindistan</c:v>
                </c:pt>
                <c:pt idx="1">
                  <c:v>Japonya</c:v>
                </c:pt>
                <c:pt idx="2">
                  <c:v>Güney Kore</c:v>
                </c:pt>
                <c:pt idx="3">
                  <c:v>Tayland</c:v>
                </c:pt>
                <c:pt idx="4">
                  <c:v>Vietnam</c:v>
                </c:pt>
                <c:pt idx="5">
                  <c:v>Brezilya</c:v>
                </c:pt>
                <c:pt idx="6">
                  <c:v>Uruguay</c:v>
                </c:pt>
                <c:pt idx="7">
                  <c:v>ABD (Uz. Tane)</c:v>
                </c:pt>
                <c:pt idx="8">
                  <c:v>İtalya (Arborio)</c:v>
                </c:pt>
                <c:pt idx="9">
                  <c:v>Rusya</c:v>
                </c:pt>
                <c:pt idx="10">
                  <c:v>Türkiye (Osmancık-97)</c:v>
                </c:pt>
              </c:strCache>
            </c:strRef>
          </c:cat>
          <c:val>
            <c:numRef>
              <c:f>Sayfa7!$O$5:$O$15</c:f>
              <c:numCache>
                <c:formatCode>General</c:formatCode>
                <c:ptCount val="11"/>
                <c:pt idx="0">
                  <c:v>0.42000000000000032</c:v>
                </c:pt>
                <c:pt idx="1">
                  <c:v>4.3</c:v>
                </c:pt>
                <c:pt idx="2">
                  <c:v>1.58</c:v>
                </c:pt>
                <c:pt idx="3">
                  <c:v>0.32000000000000062</c:v>
                </c:pt>
                <c:pt idx="4">
                  <c:v>0.31000000000000055</c:v>
                </c:pt>
                <c:pt idx="5">
                  <c:v>1.04</c:v>
                </c:pt>
                <c:pt idx="6">
                  <c:v>1.1000000000000001</c:v>
                </c:pt>
                <c:pt idx="7">
                  <c:v>1.54</c:v>
                </c:pt>
                <c:pt idx="8">
                  <c:v>1.1000000000000001</c:v>
                </c:pt>
                <c:pt idx="9">
                  <c:v>1.2</c:v>
                </c:pt>
                <c:pt idx="10">
                  <c:v>1.3</c:v>
                </c:pt>
              </c:numCache>
            </c:numRef>
          </c:val>
        </c:ser>
        <c:ser>
          <c:idx val="2"/>
          <c:order val="2"/>
          <c:tx>
            <c:strRef>
              <c:f>Sayfa7!$P$3:$P$4</c:f>
              <c:strCache>
                <c:ptCount val="1"/>
                <c:pt idx="0">
                  <c:v>Ülkelerin Parekente Pirinç Fiyatı 2017</c:v>
                </c:pt>
              </c:strCache>
            </c:strRef>
          </c:tx>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dLbl>
              <c:idx val="7"/>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dLbl>
              <c:idx val="9"/>
              <c:layout/>
              <c:showLegendKey val="0"/>
              <c:showVal val="1"/>
              <c:showCatName val="0"/>
              <c:showSerName val="0"/>
              <c:showPercent val="0"/>
              <c:showBubbleSize val="0"/>
              <c:extLst>
                <c:ext xmlns:c15="http://schemas.microsoft.com/office/drawing/2012/chart" uri="{CE6537A1-D6FC-4f65-9D91-7224C49458BB}">
                  <c15:layout/>
                </c:ext>
              </c:extLst>
            </c:dLbl>
            <c:dLbl>
              <c:idx val="10"/>
              <c:layout/>
              <c:showLegendKey val="0"/>
              <c:showVal val="1"/>
              <c:showCatName val="0"/>
              <c:showSerName val="0"/>
              <c:showPercent val="0"/>
              <c:showBubbleSize val="0"/>
              <c:extLst>
                <c:ext xmlns:c15="http://schemas.microsoft.com/office/drawing/2012/chart" uri="{CE6537A1-D6FC-4f65-9D91-7224C49458BB}">
                  <c15:layout/>
                </c:ext>
              </c:extLst>
            </c:dLbl>
            <c:showLegendKey val="0"/>
            <c:showVal val="0"/>
            <c:showCatName val="0"/>
            <c:showSerName val="0"/>
            <c:showPercent val="0"/>
            <c:showBubbleSize val="0"/>
            <c:extLst>
              <c:ext xmlns:c15="http://schemas.microsoft.com/office/drawing/2012/chart" uri="{CE6537A1-D6FC-4f65-9D91-7224C49458BB}">
                <c15:showLeaderLines val="1"/>
              </c:ext>
            </c:extLst>
          </c:dLbls>
          <c:cat>
            <c:strRef>
              <c:f>Sayfa7!$M$5:$M$15</c:f>
              <c:strCache>
                <c:ptCount val="11"/>
                <c:pt idx="0">
                  <c:v>Hindistan</c:v>
                </c:pt>
                <c:pt idx="1">
                  <c:v>Japonya</c:v>
                </c:pt>
                <c:pt idx="2">
                  <c:v>Güney Kore</c:v>
                </c:pt>
                <c:pt idx="3">
                  <c:v>Tayland</c:v>
                </c:pt>
                <c:pt idx="4">
                  <c:v>Vietnam</c:v>
                </c:pt>
                <c:pt idx="5">
                  <c:v>Brezilya</c:v>
                </c:pt>
                <c:pt idx="6">
                  <c:v>Uruguay</c:v>
                </c:pt>
                <c:pt idx="7">
                  <c:v>ABD (Uz. Tane)</c:v>
                </c:pt>
                <c:pt idx="8">
                  <c:v>İtalya (Arborio)</c:v>
                </c:pt>
                <c:pt idx="9">
                  <c:v>Rusya</c:v>
                </c:pt>
                <c:pt idx="10">
                  <c:v>Türkiye (Osmancık-97)</c:v>
                </c:pt>
              </c:strCache>
            </c:strRef>
          </c:cat>
          <c:val>
            <c:numRef>
              <c:f>Sayfa7!$P$5:$P$15</c:f>
              <c:numCache>
                <c:formatCode>General</c:formatCode>
                <c:ptCount val="11"/>
                <c:pt idx="0">
                  <c:v>0.49000000000000032</c:v>
                </c:pt>
                <c:pt idx="1">
                  <c:v>4.5</c:v>
                </c:pt>
                <c:pt idx="2">
                  <c:v>1.72</c:v>
                </c:pt>
                <c:pt idx="3">
                  <c:v>0.36000000000000032</c:v>
                </c:pt>
                <c:pt idx="4">
                  <c:v>0.34</c:v>
                </c:pt>
                <c:pt idx="5">
                  <c:v>1</c:v>
                </c:pt>
                <c:pt idx="6">
                  <c:v>1.08</c:v>
                </c:pt>
                <c:pt idx="7">
                  <c:v>1.6600000000000001</c:v>
                </c:pt>
                <c:pt idx="8">
                  <c:v>1.1599999999999975</c:v>
                </c:pt>
                <c:pt idx="9">
                  <c:v>1.0900000000000001</c:v>
                </c:pt>
                <c:pt idx="10">
                  <c:v>1.42</c:v>
                </c:pt>
              </c:numCache>
            </c:numRef>
          </c:val>
        </c:ser>
        <c:dLbls>
          <c:showLegendKey val="0"/>
          <c:showVal val="0"/>
          <c:showCatName val="0"/>
          <c:showSerName val="0"/>
          <c:showPercent val="0"/>
          <c:showBubbleSize val="0"/>
        </c:dLbls>
        <c:gapWidth val="150"/>
        <c:axId val="130652160"/>
        <c:axId val="130689856"/>
      </c:barChart>
      <c:catAx>
        <c:axId val="130652160"/>
        <c:scaling>
          <c:orientation val="minMax"/>
        </c:scaling>
        <c:delete val="0"/>
        <c:axPos val="b"/>
        <c:numFmt formatCode="General" sourceLinked="0"/>
        <c:majorTickMark val="out"/>
        <c:minorTickMark val="none"/>
        <c:tickLblPos val="nextTo"/>
        <c:txPr>
          <a:bodyPr/>
          <a:lstStyle/>
          <a:p>
            <a:pPr>
              <a:defRPr sz="1200" b="1" i="0" baseline="0">
                <a:latin typeface="Times New Roman" pitchFamily="18" charset="0"/>
                <a:cs typeface="Times New Roman" pitchFamily="18" charset="0"/>
              </a:defRPr>
            </a:pPr>
            <a:endParaRPr lang="tr-TR"/>
          </a:p>
        </c:txPr>
        <c:crossAx val="130689856"/>
        <c:crosses val="autoZero"/>
        <c:auto val="1"/>
        <c:lblAlgn val="ctr"/>
        <c:lblOffset val="100"/>
        <c:noMultiLvlLbl val="0"/>
      </c:catAx>
      <c:valAx>
        <c:axId val="130689856"/>
        <c:scaling>
          <c:orientation val="minMax"/>
        </c:scaling>
        <c:delete val="0"/>
        <c:axPos val="l"/>
        <c:majorGridlines/>
        <c:numFmt formatCode="General" sourceLinked="1"/>
        <c:majorTickMark val="out"/>
        <c:minorTickMark val="none"/>
        <c:tickLblPos val="nextTo"/>
        <c:txPr>
          <a:bodyPr/>
          <a:lstStyle/>
          <a:p>
            <a:pPr>
              <a:defRPr sz="1200" b="1">
                <a:latin typeface="Times New Roman" pitchFamily="18" charset="0"/>
                <a:cs typeface="Times New Roman" pitchFamily="18" charset="0"/>
              </a:defRPr>
            </a:pPr>
            <a:endParaRPr lang="tr-TR"/>
          </a:p>
        </c:txPr>
        <c:crossAx val="130652160"/>
        <c:crosses val="autoZero"/>
        <c:crossBetween val="between"/>
      </c:valAx>
    </c:plotArea>
    <c:legend>
      <c:legendPos val="r"/>
      <c:layout>
        <c:manualLayout>
          <c:xMode val="edge"/>
          <c:yMode val="edge"/>
          <c:x val="0.38890658285194252"/>
          <c:y val="3.9320809653125795E-2"/>
          <c:w val="0.40961331899033576"/>
          <c:h val="0.21708962622062092"/>
        </c:manualLayout>
      </c:layout>
      <c:overlay val="0"/>
      <c:txPr>
        <a:bodyPr/>
        <a:lstStyle/>
        <a:p>
          <a:pPr>
            <a:defRPr sz="1400" b="1">
              <a:latin typeface="Times New Roman" pitchFamily="18" charset="0"/>
              <a:cs typeface="Times New Roman" pitchFamily="18" charset="0"/>
            </a:defRPr>
          </a:pPr>
          <a:endParaRPr lang="tr-TR"/>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392807764314467E-2"/>
          <c:y val="3.835067248718263E-2"/>
          <c:w val="0.59261755492998558"/>
          <c:h val="0.72532522812886902"/>
        </c:manualLayout>
      </c:layout>
      <c:lineChart>
        <c:grouping val="standard"/>
        <c:varyColors val="0"/>
        <c:ser>
          <c:idx val="0"/>
          <c:order val="0"/>
          <c:tx>
            <c:strRef>
              <c:f>Sayfa2!$G$3</c:f>
              <c:strCache>
                <c:ptCount val="1"/>
                <c:pt idx="0">
                  <c:v>Çeltik Ekim Alanı (1000 ha)</c:v>
                </c:pt>
              </c:strCache>
            </c:strRef>
          </c:tx>
          <c:cat>
            <c:strRef>
              <c:f>Sayfa2!$F$4:$F$20</c:f>
              <c:strCache>
                <c:ptCount val="17"/>
                <c:pt idx="0">
                  <c:v>1928-1930 </c:v>
                </c:pt>
                <c:pt idx="1">
                  <c:v>1931-1940 </c:v>
                </c:pt>
                <c:pt idx="2">
                  <c:v>1941-1950 </c:v>
                </c:pt>
                <c:pt idx="3">
                  <c:v>1951-1960 </c:v>
                </c:pt>
                <c:pt idx="4">
                  <c:v>1961-1970 </c:v>
                </c:pt>
                <c:pt idx="5">
                  <c:v>1971-1980 </c:v>
                </c:pt>
                <c:pt idx="6">
                  <c:v>1981-1990 </c:v>
                </c:pt>
                <c:pt idx="7">
                  <c:v>1991-1995 </c:v>
                </c:pt>
                <c:pt idx="8">
                  <c:v>1996-2000 </c:v>
                </c:pt>
                <c:pt idx="9">
                  <c:v>2001-2005 </c:v>
                </c:pt>
                <c:pt idx="10">
                  <c:v>2006-2010  </c:v>
                </c:pt>
                <c:pt idx="11">
                  <c:v>2011</c:v>
                </c:pt>
                <c:pt idx="12">
                  <c:v>2012</c:v>
                </c:pt>
                <c:pt idx="13">
                  <c:v>2013</c:v>
                </c:pt>
                <c:pt idx="14">
                  <c:v>2014</c:v>
                </c:pt>
                <c:pt idx="15">
                  <c:v>2015</c:v>
                </c:pt>
                <c:pt idx="16">
                  <c:v>2016</c:v>
                </c:pt>
              </c:strCache>
            </c:strRef>
          </c:cat>
          <c:val>
            <c:numRef>
              <c:f>Sayfa2!$G$4:$G$20</c:f>
              <c:numCache>
                <c:formatCode>General</c:formatCode>
                <c:ptCount val="17"/>
                <c:pt idx="0">
                  <c:v>18.899999999999999</c:v>
                </c:pt>
                <c:pt idx="1">
                  <c:v>29</c:v>
                </c:pt>
                <c:pt idx="2">
                  <c:v>24.4</c:v>
                </c:pt>
                <c:pt idx="3">
                  <c:v>46.3</c:v>
                </c:pt>
                <c:pt idx="4">
                  <c:v>51.9</c:v>
                </c:pt>
                <c:pt idx="5">
                  <c:v>59.7</c:v>
                </c:pt>
                <c:pt idx="6">
                  <c:v>61.5</c:v>
                </c:pt>
                <c:pt idx="7">
                  <c:v>43.8</c:v>
                </c:pt>
                <c:pt idx="8">
                  <c:v>58.6</c:v>
                </c:pt>
                <c:pt idx="9">
                  <c:v>67.8</c:v>
                </c:pt>
                <c:pt idx="10">
                  <c:v>97.6</c:v>
                </c:pt>
                <c:pt idx="11">
                  <c:v>99.4</c:v>
                </c:pt>
                <c:pt idx="12">
                  <c:v>119.7</c:v>
                </c:pt>
                <c:pt idx="13">
                  <c:v>110.6</c:v>
                </c:pt>
                <c:pt idx="14">
                  <c:v>110.9</c:v>
                </c:pt>
                <c:pt idx="15">
                  <c:v>115.9</c:v>
                </c:pt>
                <c:pt idx="16">
                  <c:v>116.6</c:v>
                </c:pt>
              </c:numCache>
            </c:numRef>
          </c:val>
          <c:smooth val="0"/>
        </c:ser>
        <c:ser>
          <c:idx val="1"/>
          <c:order val="1"/>
          <c:tx>
            <c:strRef>
              <c:f>Sayfa2!$H$3</c:f>
              <c:strCache>
                <c:ptCount val="1"/>
                <c:pt idx="0">
                  <c:v>Çeltik Üretimi (1000 ton) </c:v>
                </c:pt>
              </c:strCache>
            </c:strRef>
          </c:tx>
          <c:cat>
            <c:strRef>
              <c:f>Sayfa2!$F$4:$F$20</c:f>
              <c:strCache>
                <c:ptCount val="17"/>
                <c:pt idx="0">
                  <c:v>1928-1930 </c:v>
                </c:pt>
                <c:pt idx="1">
                  <c:v>1931-1940 </c:v>
                </c:pt>
                <c:pt idx="2">
                  <c:v>1941-1950 </c:v>
                </c:pt>
                <c:pt idx="3">
                  <c:v>1951-1960 </c:v>
                </c:pt>
                <c:pt idx="4">
                  <c:v>1961-1970 </c:v>
                </c:pt>
                <c:pt idx="5">
                  <c:v>1971-1980 </c:v>
                </c:pt>
                <c:pt idx="6">
                  <c:v>1981-1990 </c:v>
                </c:pt>
                <c:pt idx="7">
                  <c:v>1991-1995 </c:v>
                </c:pt>
                <c:pt idx="8">
                  <c:v>1996-2000 </c:v>
                </c:pt>
                <c:pt idx="9">
                  <c:v>2001-2005 </c:v>
                </c:pt>
                <c:pt idx="10">
                  <c:v>2006-2010  </c:v>
                </c:pt>
                <c:pt idx="11">
                  <c:v>2011</c:v>
                </c:pt>
                <c:pt idx="12">
                  <c:v>2012</c:v>
                </c:pt>
                <c:pt idx="13">
                  <c:v>2013</c:v>
                </c:pt>
                <c:pt idx="14">
                  <c:v>2014</c:v>
                </c:pt>
                <c:pt idx="15">
                  <c:v>2015</c:v>
                </c:pt>
                <c:pt idx="16">
                  <c:v>2016</c:v>
                </c:pt>
              </c:strCache>
            </c:strRef>
          </c:cat>
          <c:val>
            <c:numRef>
              <c:f>Sayfa2!$H$4:$H$20</c:f>
              <c:numCache>
                <c:formatCode>General</c:formatCode>
                <c:ptCount val="17"/>
                <c:pt idx="0">
                  <c:v>46.7</c:v>
                </c:pt>
                <c:pt idx="1">
                  <c:v>94.2</c:v>
                </c:pt>
                <c:pt idx="2">
                  <c:v>83.3</c:v>
                </c:pt>
                <c:pt idx="3">
                  <c:v>161.30000000000001</c:v>
                </c:pt>
                <c:pt idx="4">
                  <c:v>208.3</c:v>
                </c:pt>
                <c:pt idx="5">
                  <c:v>272.8</c:v>
                </c:pt>
                <c:pt idx="6">
                  <c:v>291.8</c:v>
                </c:pt>
                <c:pt idx="7">
                  <c:v>218</c:v>
                </c:pt>
                <c:pt idx="8">
                  <c:v>312</c:v>
                </c:pt>
                <c:pt idx="9">
                  <c:v>436.4</c:v>
                </c:pt>
                <c:pt idx="10">
                  <c:v>741.5</c:v>
                </c:pt>
                <c:pt idx="11">
                  <c:v>900</c:v>
                </c:pt>
                <c:pt idx="12">
                  <c:v>880</c:v>
                </c:pt>
                <c:pt idx="13">
                  <c:v>900</c:v>
                </c:pt>
                <c:pt idx="14">
                  <c:v>830</c:v>
                </c:pt>
                <c:pt idx="15">
                  <c:v>920</c:v>
                </c:pt>
                <c:pt idx="16">
                  <c:v>920</c:v>
                </c:pt>
              </c:numCache>
            </c:numRef>
          </c:val>
          <c:smooth val="0"/>
        </c:ser>
        <c:ser>
          <c:idx val="2"/>
          <c:order val="2"/>
          <c:tx>
            <c:strRef>
              <c:f>Sayfa2!$I$3</c:f>
              <c:strCache>
                <c:ptCount val="1"/>
                <c:pt idx="0">
                  <c:v>Çeltik Verim (kg/da)</c:v>
                </c:pt>
              </c:strCache>
            </c:strRef>
          </c:tx>
          <c:cat>
            <c:strRef>
              <c:f>Sayfa2!$F$4:$F$20</c:f>
              <c:strCache>
                <c:ptCount val="17"/>
                <c:pt idx="0">
                  <c:v>1928-1930 </c:v>
                </c:pt>
                <c:pt idx="1">
                  <c:v>1931-1940 </c:v>
                </c:pt>
                <c:pt idx="2">
                  <c:v>1941-1950 </c:v>
                </c:pt>
                <c:pt idx="3">
                  <c:v>1951-1960 </c:v>
                </c:pt>
                <c:pt idx="4">
                  <c:v>1961-1970 </c:v>
                </c:pt>
                <c:pt idx="5">
                  <c:v>1971-1980 </c:v>
                </c:pt>
                <c:pt idx="6">
                  <c:v>1981-1990 </c:v>
                </c:pt>
                <c:pt idx="7">
                  <c:v>1991-1995 </c:v>
                </c:pt>
                <c:pt idx="8">
                  <c:v>1996-2000 </c:v>
                </c:pt>
                <c:pt idx="9">
                  <c:v>2001-2005 </c:v>
                </c:pt>
                <c:pt idx="10">
                  <c:v>2006-2010  </c:v>
                </c:pt>
                <c:pt idx="11">
                  <c:v>2011</c:v>
                </c:pt>
                <c:pt idx="12">
                  <c:v>2012</c:v>
                </c:pt>
                <c:pt idx="13">
                  <c:v>2013</c:v>
                </c:pt>
                <c:pt idx="14">
                  <c:v>2014</c:v>
                </c:pt>
                <c:pt idx="15">
                  <c:v>2015</c:v>
                </c:pt>
                <c:pt idx="16">
                  <c:v>2016</c:v>
                </c:pt>
              </c:strCache>
            </c:strRef>
          </c:cat>
          <c:val>
            <c:numRef>
              <c:f>Sayfa2!$I$4:$I$20</c:f>
              <c:numCache>
                <c:formatCode>General</c:formatCode>
                <c:ptCount val="17"/>
                <c:pt idx="0">
                  <c:v>247</c:v>
                </c:pt>
                <c:pt idx="1">
                  <c:v>330.4</c:v>
                </c:pt>
                <c:pt idx="2">
                  <c:v>345.9</c:v>
                </c:pt>
                <c:pt idx="3">
                  <c:v>353.8</c:v>
                </c:pt>
                <c:pt idx="4">
                  <c:v>404.6</c:v>
                </c:pt>
                <c:pt idx="5">
                  <c:v>452.3</c:v>
                </c:pt>
                <c:pt idx="6">
                  <c:v>477.6</c:v>
                </c:pt>
                <c:pt idx="7">
                  <c:v>498.2</c:v>
                </c:pt>
                <c:pt idx="8">
                  <c:v>532.20000000000005</c:v>
                </c:pt>
                <c:pt idx="9">
                  <c:v>637.6</c:v>
                </c:pt>
                <c:pt idx="10">
                  <c:v>758.6</c:v>
                </c:pt>
                <c:pt idx="11">
                  <c:v>906</c:v>
                </c:pt>
                <c:pt idx="12">
                  <c:v>735</c:v>
                </c:pt>
                <c:pt idx="13">
                  <c:v>814</c:v>
                </c:pt>
                <c:pt idx="14">
                  <c:v>764</c:v>
                </c:pt>
                <c:pt idx="15">
                  <c:v>794</c:v>
                </c:pt>
                <c:pt idx="16">
                  <c:v>793</c:v>
                </c:pt>
              </c:numCache>
            </c:numRef>
          </c:val>
          <c:smooth val="0"/>
        </c:ser>
        <c:dLbls>
          <c:showLegendKey val="0"/>
          <c:showVal val="0"/>
          <c:showCatName val="0"/>
          <c:showSerName val="0"/>
          <c:showPercent val="0"/>
          <c:showBubbleSize val="0"/>
        </c:dLbls>
        <c:marker val="1"/>
        <c:smooth val="0"/>
        <c:axId val="142874112"/>
        <c:axId val="130692160"/>
      </c:lineChart>
      <c:catAx>
        <c:axId val="142874112"/>
        <c:scaling>
          <c:orientation val="minMax"/>
        </c:scaling>
        <c:delete val="0"/>
        <c:axPos val="b"/>
        <c:numFmt formatCode="General" sourceLinked="0"/>
        <c:majorTickMark val="out"/>
        <c:minorTickMark val="none"/>
        <c:tickLblPos val="nextTo"/>
        <c:txPr>
          <a:bodyPr/>
          <a:lstStyle/>
          <a:p>
            <a:pPr>
              <a:defRPr b="1" i="0" baseline="0"/>
            </a:pPr>
            <a:endParaRPr lang="tr-TR"/>
          </a:p>
        </c:txPr>
        <c:crossAx val="130692160"/>
        <c:crosses val="autoZero"/>
        <c:auto val="1"/>
        <c:lblAlgn val="ctr"/>
        <c:lblOffset val="100"/>
        <c:noMultiLvlLbl val="0"/>
      </c:catAx>
      <c:valAx>
        <c:axId val="130692160"/>
        <c:scaling>
          <c:orientation val="minMax"/>
        </c:scaling>
        <c:delete val="0"/>
        <c:axPos val="l"/>
        <c:majorGridlines/>
        <c:numFmt formatCode="General" sourceLinked="1"/>
        <c:majorTickMark val="out"/>
        <c:minorTickMark val="none"/>
        <c:tickLblPos val="nextTo"/>
        <c:txPr>
          <a:bodyPr/>
          <a:lstStyle/>
          <a:p>
            <a:pPr>
              <a:defRPr sz="1200" b="1" i="0" baseline="0">
                <a:latin typeface="Times New Roman" pitchFamily="18" charset="0"/>
              </a:defRPr>
            </a:pPr>
            <a:endParaRPr lang="tr-TR"/>
          </a:p>
        </c:txPr>
        <c:crossAx val="142874112"/>
        <c:crosses val="autoZero"/>
        <c:crossBetween val="between"/>
      </c:valAx>
    </c:plotArea>
    <c:legend>
      <c:legendPos val="r"/>
      <c:layout/>
      <c:overlay val="0"/>
      <c:txPr>
        <a:bodyPr/>
        <a:lstStyle/>
        <a:p>
          <a:pPr>
            <a:defRPr sz="1200" b="1" i="0" baseline="0">
              <a:latin typeface="Times New Roman" pitchFamily="18" charset="0"/>
            </a:defRPr>
          </a:pPr>
          <a:endParaRPr lang="tr-TR"/>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atin typeface="Times New Roman" pitchFamily="18" charset="0"/>
                <a:cs typeface="Times New Roman" pitchFamily="18" charset="0"/>
              </a:rPr>
              <a:t>Yıllık Pirinç Tüketimimiz (Bin Ton)</a:t>
            </a:r>
          </a:p>
        </c:rich>
      </c:tx>
      <c:layout>
        <c:manualLayout>
          <c:xMode val="edge"/>
          <c:yMode val="edge"/>
          <c:x val="0.15024300087489256"/>
          <c:y val="1.8518518518518635E-2"/>
        </c:manualLayout>
      </c:layout>
      <c:overlay val="0"/>
    </c:title>
    <c:autoTitleDeleted val="0"/>
    <c:plotArea>
      <c:layout/>
      <c:barChart>
        <c:barDir val="col"/>
        <c:grouping val="clustered"/>
        <c:varyColors val="0"/>
        <c:ser>
          <c:idx val="0"/>
          <c:order val="0"/>
          <c:tx>
            <c:strRef>
              <c:f>Sayfa3!$E$2</c:f>
              <c:strCache>
                <c:ptCount val="1"/>
                <c:pt idx="0">
                  <c:v>Yıllık Pirinç Tüketimimiz (Bin Ton)</c:v>
                </c:pt>
              </c:strCache>
            </c:strRef>
          </c:tx>
          <c:invertIfNegative val="0"/>
          <c:dLbls>
            <c:spPr>
              <a:noFill/>
              <a:ln>
                <a:noFill/>
              </a:ln>
              <a:effectLst/>
            </c:spPr>
            <c:txPr>
              <a:bodyPr/>
              <a:lstStyle/>
              <a:p>
                <a:pPr>
                  <a:defRPr sz="1100" b="1" i="0" baseline="0">
                    <a:solidFill>
                      <a:srgbClr val="FF0000"/>
                    </a:solidFill>
                    <a:latin typeface="Times New Roman" pitchFamily="18" charset="0"/>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Sayfa3!$D$3:$D$15</c:f>
              <c:strCache>
                <c:ptCount val="13"/>
                <c:pt idx="0">
                  <c:v>2002/03 </c:v>
                </c:pt>
                <c:pt idx="1">
                  <c:v>2003/04 </c:v>
                </c:pt>
                <c:pt idx="2">
                  <c:v>2004/05 </c:v>
                </c:pt>
                <c:pt idx="3">
                  <c:v>2005/06 </c:v>
                </c:pt>
                <c:pt idx="4">
                  <c:v>2006/07 </c:v>
                </c:pt>
                <c:pt idx="5">
                  <c:v>2007/08 </c:v>
                </c:pt>
                <c:pt idx="6">
                  <c:v>2008/09 </c:v>
                </c:pt>
                <c:pt idx="7">
                  <c:v>2009/10 </c:v>
                </c:pt>
                <c:pt idx="8">
                  <c:v>2010/11 </c:v>
                </c:pt>
                <c:pt idx="9">
                  <c:v>2011/12 </c:v>
                </c:pt>
                <c:pt idx="10">
                  <c:v>2012/13 </c:v>
                </c:pt>
                <c:pt idx="11">
                  <c:v>2013/14 </c:v>
                </c:pt>
                <c:pt idx="12">
                  <c:v>2014/15 </c:v>
                </c:pt>
              </c:strCache>
            </c:strRef>
          </c:cat>
          <c:val>
            <c:numRef>
              <c:f>Sayfa3!$E$3:$E$15</c:f>
              <c:numCache>
                <c:formatCode>General</c:formatCode>
                <c:ptCount val="13"/>
                <c:pt idx="0">
                  <c:v>572.4</c:v>
                </c:pt>
                <c:pt idx="1">
                  <c:v>595</c:v>
                </c:pt>
                <c:pt idx="2">
                  <c:v>564.6</c:v>
                </c:pt>
                <c:pt idx="3">
                  <c:v>535</c:v>
                </c:pt>
                <c:pt idx="4">
                  <c:v>555.29999999999995</c:v>
                </c:pt>
                <c:pt idx="5">
                  <c:v>612.9</c:v>
                </c:pt>
                <c:pt idx="6">
                  <c:v>557</c:v>
                </c:pt>
                <c:pt idx="7">
                  <c:v>702.5</c:v>
                </c:pt>
                <c:pt idx="8">
                  <c:v>527</c:v>
                </c:pt>
                <c:pt idx="9">
                  <c:v>696.9</c:v>
                </c:pt>
                <c:pt idx="10">
                  <c:v>569.9</c:v>
                </c:pt>
                <c:pt idx="11">
                  <c:v>637.1</c:v>
                </c:pt>
                <c:pt idx="12">
                  <c:v>724.9</c:v>
                </c:pt>
              </c:numCache>
            </c:numRef>
          </c:val>
        </c:ser>
        <c:dLbls>
          <c:showLegendKey val="0"/>
          <c:showVal val="0"/>
          <c:showCatName val="0"/>
          <c:showSerName val="0"/>
          <c:showPercent val="0"/>
          <c:showBubbleSize val="0"/>
        </c:dLbls>
        <c:gapWidth val="150"/>
        <c:axId val="142950400"/>
        <c:axId val="130694464"/>
      </c:barChart>
      <c:catAx>
        <c:axId val="142950400"/>
        <c:scaling>
          <c:orientation val="minMax"/>
        </c:scaling>
        <c:delete val="0"/>
        <c:axPos val="b"/>
        <c:numFmt formatCode="General" sourceLinked="0"/>
        <c:majorTickMark val="out"/>
        <c:minorTickMark val="none"/>
        <c:tickLblPos val="nextTo"/>
        <c:txPr>
          <a:bodyPr rot="5400000" vert="horz"/>
          <a:lstStyle/>
          <a:p>
            <a:pPr>
              <a:defRPr sz="1200" b="1" i="0" baseline="0"/>
            </a:pPr>
            <a:endParaRPr lang="tr-TR"/>
          </a:p>
        </c:txPr>
        <c:crossAx val="130694464"/>
        <c:crosses val="autoZero"/>
        <c:auto val="1"/>
        <c:lblAlgn val="ctr"/>
        <c:lblOffset val="100"/>
        <c:noMultiLvlLbl val="0"/>
      </c:catAx>
      <c:valAx>
        <c:axId val="130694464"/>
        <c:scaling>
          <c:orientation val="minMax"/>
        </c:scaling>
        <c:delete val="0"/>
        <c:axPos val="l"/>
        <c:majorGridlines/>
        <c:numFmt formatCode="General" sourceLinked="1"/>
        <c:majorTickMark val="out"/>
        <c:minorTickMark val="none"/>
        <c:tickLblPos val="nextTo"/>
        <c:txPr>
          <a:bodyPr/>
          <a:lstStyle/>
          <a:p>
            <a:pPr>
              <a:defRPr sz="1400" b="1" i="0" baseline="0">
                <a:latin typeface="Times New Roman" pitchFamily="18" charset="0"/>
              </a:defRPr>
            </a:pPr>
            <a:endParaRPr lang="tr-TR"/>
          </a:p>
        </c:txPr>
        <c:crossAx val="14295040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B5DDCD-82D4-4CBC-ABA2-5BE9B429AF41}" type="datetimeFigureOut">
              <a:rPr lang="tr-TR" smtClean="0"/>
              <a:pPr/>
              <a:t>28.12.2017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04493E-6ECF-4FDB-BB85-027170DE0EDA}" type="slidenum">
              <a:rPr lang="tr-TR" smtClean="0"/>
              <a:pPr/>
              <a:t>‹#›</a:t>
            </a:fld>
            <a:endParaRPr lang="tr-TR"/>
          </a:p>
        </p:txBody>
      </p:sp>
    </p:spTree>
    <p:extLst>
      <p:ext uri="{BB962C8B-B14F-4D97-AF65-F5344CB8AC3E}">
        <p14:creationId xmlns:p14="http://schemas.microsoft.com/office/powerpoint/2010/main" val="255190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5E04493E-6ECF-4FDB-BB85-027170DE0EDA}" type="slidenum">
              <a:rPr lang="tr-TR" smtClean="0"/>
              <a:pPr/>
              <a:t>16</a:t>
            </a:fld>
            <a:endParaRPr lang="tr-TR"/>
          </a:p>
        </p:txBody>
      </p:sp>
    </p:spTree>
    <p:extLst>
      <p:ext uri="{BB962C8B-B14F-4D97-AF65-F5344CB8AC3E}">
        <p14:creationId xmlns:p14="http://schemas.microsoft.com/office/powerpoint/2010/main" val="4133208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01284F4-E928-428B-9DDF-46C0086FD398}" type="datetimeFigureOut">
              <a:rPr lang="tr-TR" smtClean="0"/>
              <a:pPr/>
              <a:t>28.12.2017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3DB5257-0D4E-4459-9595-2E8690AD44D3}"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284F4-E928-428B-9DDF-46C0086FD398}" type="datetimeFigureOut">
              <a:rPr lang="tr-TR" smtClean="0"/>
              <a:pPr/>
              <a:t>28.12.2017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B5257-0D4E-4459-9595-2E8690AD44D3}"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rekhalil55@gmail.com" TargetMode="External"/><Relationship Id="rId2" Type="http://schemas.openxmlformats.org/officeDocument/2006/relationships/hyperlink" Target="mailto:halilsurek@tarim.gov.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mailto:halilsurek@tarim.gov.tr"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85786" y="642918"/>
            <a:ext cx="7643866" cy="4995882"/>
          </a:xfrm>
        </p:spPr>
        <p:txBody>
          <a:bodyPr/>
          <a:lstStyle/>
          <a:p>
            <a:pPr algn="l"/>
            <a:endParaRPr lang="tr-TR" dirty="0" smtClean="0"/>
          </a:p>
          <a:p>
            <a:r>
              <a:rPr lang="tr-TR" dirty="0" smtClean="0"/>
              <a:t>	</a:t>
            </a:r>
            <a:r>
              <a:rPr lang="tr-TR" sz="2400" b="1" dirty="0" smtClean="0">
                <a:solidFill>
                  <a:schemeClr val="tx1"/>
                </a:solidFill>
                <a:latin typeface="Times New Roman" pitchFamily="18" charset="0"/>
                <a:cs typeface="Times New Roman" pitchFamily="18" charset="0"/>
              </a:rPr>
              <a:t>ÇELTİĞİN ÖNEMİ, </a:t>
            </a:r>
          </a:p>
          <a:p>
            <a:r>
              <a:rPr lang="tr-TR" sz="2400" b="1" dirty="0" smtClean="0">
                <a:solidFill>
                  <a:schemeClr val="tx1"/>
                </a:solidFill>
                <a:latin typeface="Times New Roman" pitchFamily="18" charset="0"/>
                <a:cs typeface="Times New Roman" pitchFamily="18" charset="0"/>
              </a:rPr>
              <a:t>2017 YILI   DÜNYA VE ÜLKEMİZ ÇELTİK  PİYASASININ DEĞERLENDİRİLMESİ, SEKTÖRDE YAŞANAN SORUNLAR.</a:t>
            </a:r>
          </a:p>
          <a:p>
            <a:endParaRPr lang="tr-TR" sz="2400" b="1" dirty="0" smtClean="0">
              <a:solidFill>
                <a:schemeClr val="tx1"/>
              </a:solidFill>
              <a:latin typeface="Times New Roman" pitchFamily="18" charset="0"/>
              <a:cs typeface="Times New Roman" pitchFamily="18" charset="0"/>
            </a:endParaRPr>
          </a:p>
          <a:p>
            <a:r>
              <a:rPr lang="tr-TR" sz="2400" b="1" dirty="0" smtClean="0">
                <a:solidFill>
                  <a:srgbClr val="0033CC"/>
                </a:solidFill>
                <a:latin typeface="Times New Roman" pitchFamily="18" charset="0"/>
                <a:cs typeface="Times New Roman" pitchFamily="18" charset="0"/>
              </a:rPr>
              <a:t>Dr. Halil SÜREK</a:t>
            </a:r>
          </a:p>
          <a:p>
            <a:r>
              <a:rPr lang="tr-TR" sz="2400" b="1" dirty="0" smtClean="0">
                <a:solidFill>
                  <a:srgbClr val="0033CC"/>
                </a:solidFill>
                <a:latin typeface="Times New Roman" pitchFamily="18" charset="0"/>
                <a:cs typeface="Times New Roman" pitchFamily="18" charset="0"/>
              </a:rPr>
              <a:t>Trakya Tarımsal Araştırma Enstitüsü,  Edirne</a:t>
            </a:r>
          </a:p>
          <a:p>
            <a:r>
              <a:rPr lang="tr-TR" sz="2400" b="1" dirty="0" smtClean="0">
                <a:solidFill>
                  <a:srgbClr val="0033CC"/>
                </a:solidFill>
                <a:latin typeface="Times New Roman" pitchFamily="18" charset="0"/>
                <a:cs typeface="Times New Roman" pitchFamily="18" charset="0"/>
                <a:hlinkClick r:id="rId2"/>
              </a:rPr>
              <a:t>halilsurek@tarim.gov.tr</a:t>
            </a:r>
            <a:endParaRPr lang="tr-TR" sz="2400" b="1" dirty="0" smtClean="0">
              <a:solidFill>
                <a:srgbClr val="0033CC"/>
              </a:solidFill>
              <a:latin typeface="Times New Roman" pitchFamily="18" charset="0"/>
              <a:cs typeface="Times New Roman" pitchFamily="18" charset="0"/>
            </a:endParaRPr>
          </a:p>
          <a:p>
            <a:r>
              <a:rPr lang="tr-TR" sz="2400" b="1" dirty="0" smtClean="0">
                <a:solidFill>
                  <a:srgbClr val="0033CC"/>
                </a:solidFill>
                <a:latin typeface="Times New Roman" pitchFamily="18" charset="0"/>
                <a:cs typeface="Times New Roman" pitchFamily="18" charset="0"/>
                <a:hlinkClick r:id="rId3"/>
              </a:rPr>
              <a:t>surekhalil55@gmail.com</a:t>
            </a:r>
            <a:endParaRPr lang="tr-TR" sz="2400" b="1" dirty="0" smtClean="0">
              <a:solidFill>
                <a:srgbClr val="0033CC"/>
              </a:solidFill>
              <a:latin typeface="Times New Roman" pitchFamily="18" charset="0"/>
              <a:cs typeface="Times New Roman" pitchFamily="18" charset="0"/>
            </a:endParaRPr>
          </a:p>
          <a:p>
            <a:endParaRPr lang="tr-TR" sz="2400"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371600" y="1714488"/>
            <a:ext cx="6400800" cy="1571636"/>
          </a:xfrm>
        </p:spPr>
        <p:txBody>
          <a:bodyPr>
            <a:normAutofit/>
          </a:bodyPr>
          <a:lstStyle/>
          <a:p>
            <a:r>
              <a:rPr lang="tr-TR" sz="3600" b="1" dirty="0" smtClean="0">
                <a:solidFill>
                  <a:srgbClr val="0033CC"/>
                </a:solidFill>
                <a:latin typeface="Times New Roman" pitchFamily="18" charset="0"/>
                <a:cs typeface="Times New Roman" pitchFamily="18" charset="0"/>
              </a:rPr>
              <a:t>Çok Sayıdaki Ülkede Önemli Bir gelir Kaynağıdır</a:t>
            </a:r>
            <a:endParaRPr lang="tr-TR" sz="3600"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0000FF"/>
                </a:solidFill>
                <a:latin typeface="Times New Roman" pitchFamily="18" charset="0"/>
                <a:cs typeface="Times New Roman" pitchFamily="18" charset="0"/>
              </a:rPr>
              <a:t>SUR  CL</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100</a:t>
            </a:fld>
            <a:endParaRPr lang="tr-TR"/>
          </a:p>
        </p:txBody>
      </p:sp>
      <p:pic>
        <p:nvPicPr>
          <p:cNvPr id="5122" name="Picture 2" descr="C:\2017 Resim\2017 düzeltilmiş\ÇEŞİTLER\Sur CL\Sur CL\DSC01889.gif"/>
          <p:cNvPicPr>
            <a:picLocks noChangeAspect="1" noChangeArrowheads="1"/>
          </p:cNvPicPr>
          <p:nvPr/>
        </p:nvPicPr>
        <p:blipFill>
          <a:blip r:embed="rId2"/>
          <a:srcRect/>
          <a:stretch>
            <a:fillRect/>
          </a:stretch>
        </p:blipFill>
        <p:spPr bwMode="auto">
          <a:xfrm>
            <a:off x="500034" y="1000108"/>
            <a:ext cx="8143932" cy="5357850"/>
          </a:xfrm>
          <a:prstGeom prst="rect">
            <a:avLst/>
          </a:prstGeom>
          <a:noFill/>
        </p:spPr>
      </p:pic>
    </p:spTree>
    <p:extLst>
      <p:ext uri="{BB962C8B-B14F-4D97-AF65-F5344CB8AC3E}">
        <p14:creationId xmlns:p14="http://schemas.microsoft.com/office/powerpoint/2010/main" val="39408475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SUR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101</a:t>
            </a:fld>
            <a:endParaRPr lang="tr-TR"/>
          </a:p>
        </p:txBody>
      </p:sp>
      <p:pic>
        <p:nvPicPr>
          <p:cNvPr id="8194" name="Picture 2" descr="C:\2017 Resim\2017 düzeltilmiş\ÇEŞİTLER\Sur CL\Sur CL\DSC03362.gif"/>
          <p:cNvPicPr>
            <a:picLocks noChangeAspect="1" noChangeArrowheads="1"/>
          </p:cNvPicPr>
          <p:nvPr/>
        </p:nvPicPr>
        <p:blipFill>
          <a:blip r:embed="rId2"/>
          <a:srcRect/>
          <a:stretch>
            <a:fillRect/>
          </a:stretch>
        </p:blipFill>
        <p:spPr bwMode="auto">
          <a:xfrm>
            <a:off x="1071538" y="928670"/>
            <a:ext cx="6929486" cy="5500726"/>
          </a:xfrm>
          <a:prstGeom prst="rect">
            <a:avLst/>
          </a:prstGeom>
          <a:noFill/>
        </p:spPr>
      </p:pic>
    </p:spTree>
    <p:extLst>
      <p:ext uri="{BB962C8B-B14F-4D97-AF65-F5344CB8AC3E}">
        <p14:creationId xmlns:p14="http://schemas.microsoft.com/office/powerpoint/2010/main" val="14433900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SUR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102</a:t>
            </a:fld>
            <a:endParaRPr lang="tr-TR"/>
          </a:p>
        </p:txBody>
      </p:sp>
      <p:pic>
        <p:nvPicPr>
          <p:cNvPr id="7170" name="Picture 2" descr="C:\2017 Resim\2017 düzeltilmiş\ÇEŞİTLER\Sur CL\Sur CL\DSC03376.gif"/>
          <p:cNvPicPr>
            <a:picLocks noChangeAspect="1" noChangeArrowheads="1"/>
          </p:cNvPicPr>
          <p:nvPr/>
        </p:nvPicPr>
        <p:blipFill>
          <a:blip r:embed="rId2"/>
          <a:srcRect/>
          <a:stretch>
            <a:fillRect/>
          </a:stretch>
        </p:blipFill>
        <p:spPr bwMode="auto">
          <a:xfrm>
            <a:off x="500034" y="1071546"/>
            <a:ext cx="8143932" cy="5429288"/>
          </a:xfrm>
          <a:prstGeom prst="rect">
            <a:avLst/>
          </a:prstGeom>
          <a:noFill/>
        </p:spPr>
      </p:pic>
    </p:spTree>
    <p:extLst>
      <p:ext uri="{BB962C8B-B14F-4D97-AF65-F5344CB8AC3E}">
        <p14:creationId xmlns:p14="http://schemas.microsoft.com/office/powerpoint/2010/main" val="10139190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0000FF"/>
                </a:solidFill>
                <a:latin typeface="Times New Roman" pitchFamily="18" charset="0"/>
                <a:cs typeface="Times New Roman" pitchFamily="18" charset="0"/>
              </a:rPr>
              <a:t>KÖPRÜ  CL</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103</a:t>
            </a:fld>
            <a:endParaRPr lang="tr-TR"/>
          </a:p>
        </p:txBody>
      </p:sp>
      <p:pic>
        <p:nvPicPr>
          <p:cNvPr id="9218" name="Picture 2" descr="C:\2017 Resim\2017 düzeltilmiş\ÇEŞİTLER\Köprü CL\Köprü\DSC01708.gif"/>
          <p:cNvPicPr>
            <a:picLocks noChangeAspect="1" noChangeArrowheads="1"/>
          </p:cNvPicPr>
          <p:nvPr/>
        </p:nvPicPr>
        <p:blipFill>
          <a:blip r:embed="rId2"/>
          <a:srcRect/>
          <a:stretch>
            <a:fillRect/>
          </a:stretch>
        </p:blipFill>
        <p:spPr bwMode="auto">
          <a:xfrm>
            <a:off x="571472" y="1000108"/>
            <a:ext cx="8001056" cy="5500726"/>
          </a:xfrm>
          <a:prstGeom prst="rect">
            <a:avLst/>
          </a:prstGeom>
          <a:noFill/>
        </p:spPr>
      </p:pic>
    </p:spTree>
    <p:extLst>
      <p:ext uri="{BB962C8B-B14F-4D97-AF65-F5344CB8AC3E}">
        <p14:creationId xmlns:p14="http://schemas.microsoft.com/office/powerpoint/2010/main" val="22354762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KÖPRÜ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104</a:t>
            </a:fld>
            <a:endParaRPr lang="tr-TR"/>
          </a:p>
        </p:txBody>
      </p:sp>
      <p:pic>
        <p:nvPicPr>
          <p:cNvPr id="11266" name="Picture 2" descr="C:\2017 Resim\2017 düzeltilmiş\ÇEŞİTLER\Köprü CL\Köprü\DSC03321.gif"/>
          <p:cNvPicPr>
            <a:picLocks noChangeAspect="1" noChangeArrowheads="1"/>
          </p:cNvPicPr>
          <p:nvPr/>
        </p:nvPicPr>
        <p:blipFill>
          <a:blip r:embed="rId2"/>
          <a:srcRect/>
          <a:stretch>
            <a:fillRect/>
          </a:stretch>
        </p:blipFill>
        <p:spPr bwMode="auto">
          <a:xfrm>
            <a:off x="714348" y="1000108"/>
            <a:ext cx="7786742" cy="5572164"/>
          </a:xfrm>
          <a:prstGeom prst="rect">
            <a:avLst/>
          </a:prstGeom>
          <a:noFill/>
        </p:spPr>
      </p:pic>
    </p:spTree>
    <p:extLst>
      <p:ext uri="{BB962C8B-B14F-4D97-AF65-F5344CB8AC3E}">
        <p14:creationId xmlns:p14="http://schemas.microsoft.com/office/powerpoint/2010/main" val="8697892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KÖPRÜ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105</a:t>
            </a:fld>
            <a:endParaRPr lang="tr-TR"/>
          </a:p>
        </p:txBody>
      </p:sp>
      <p:pic>
        <p:nvPicPr>
          <p:cNvPr id="12290" name="Picture 2" descr="C:\2017 Resim\2017 düzeltilmiş\ÇEŞİTLER\Köprü CL\Köprü\DSC02782.gif"/>
          <p:cNvPicPr>
            <a:picLocks noChangeAspect="1" noChangeArrowheads="1"/>
          </p:cNvPicPr>
          <p:nvPr/>
        </p:nvPicPr>
        <p:blipFill>
          <a:blip r:embed="rId2"/>
          <a:srcRect/>
          <a:stretch>
            <a:fillRect/>
          </a:stretch>
        </p:blipFill>
        <p:spPr bwMode="auto">
          <a:xfrm>
            <a:off x="357158" y="1000108"/>
            <a:ext cx="8358246" cy="5500726"/>
          </a:xfrm>
          <a:prstGeom prst="rect">
            <a:avLst/>
          </a:prstGeom>
          <a:noFill/>
        </p:spPr>
      </p:pic>
    </p:spTree>
    <p:extLst>
      <p:ext uri="{BB962C8B-B14F-4D97-AF65-F5344CB8AC3E}">
        <p14:creationId xmlns:p14="http://schemas.microsoft.com/office/powerpoint/2010/main" val="927545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0000FF"/>
                </a:solidFill>
                <a:latin typeface="Times New Roman" pitchFamily="18" charset="0"/>
                <a:cs typeface="Times New Roman" pitchFamily="18" charset="0"/>
              </a:rPr>
              <a:t>ÖZGÜR CL</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106</a:t>
            </a:fld>
            <a:endParaRPr lang="tr-TR"/>
          </a:p>
        </p:txBody>
      </p:sp>
      <p:pic>
        <p:nvPicPr>
          <p:cNvPr id="13314" name="Picture 2" descr="C:\2017 Resim\2017 düzeltilmiş\ÇEŞİTLER\Özgür CL\Özgür Cl\DSC01725.gif"/>
          <p:cNvPicPr>
            <a:picLocks noChangeAspect="1" noChangeArrowheads="1"/>
          </p:cNvPicPr>
          <p:nvPr/>
        </p:nvPicPr>
        <p:blipFill>
          <a:blip r:embed="rId2"/>
          <a:srcRect/>
          <a:stretch>
            <a:fillRect/>
          </a:stretch>
        </p:blipFill>
        <p:spPr bwMode="auto">
          <a:xfrm>
            <a:off x="500034" y="1000108"/>
            <a:ext cx="8215370" cy="5643602"/>
          </a:xfrm>
          <a:prstGeom prst="rect">
            <a:avLst/>
          </a:prstGeom>
          <a:noFill/>
        </p:spPr>
      </p:pic>
    </p:spTree>
    <p:extLst>
      <p:ext uri="{BB962C8B-B14F-4D97-AF65-F5344CB8AC3E}">
        <p14:creationId xmlns:p14="http://schemas.microsoft.com/office/powerpoint/2010/main" val="31735281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ÖZGÜR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107</a:t>
            </a:fld>
            <a:endParaRPr lang="tr-TR"/>
          </a:p>
        </p:txBody>
      </p:sp>
      <p:pic>
        <p:nvPicPr>
          <p:cNvPr id="16386" name="Picture 2" descr="C:\2017 Resim\2017 düzeltilmiş\ÇEŞİTLER\Özgür CL\Özgür Cl\DSC03137.gif"/>
          <p:cNvPicPr>
            <a:picLocks noChangeAspect="1" noChangeArrowheads="1"/>
          </p:cNvPicPr>
          <p:nvPr/>
        </p:nvPicPr>
        <p:blipFill>
          <a:blip r:embed="rId2"/>
          <a:srcRect/>
          <a:stretch>
            <a:fillRect/>
          </a:stretch>
        </p:blipFill>
        <p:spPr bwMode="auto">
          <a:xfrm>
            <a:off x="1071539" y="1000108"/>
            <a:ext cx="6929485" cy="5429288"/>
          </a:xfrm>
          <a:prstGeom prst="rect">
            <a:avLst/>
          </a:prstGeom>
          <a:noFill/>
        </p:spPr>
      </p:pic>
    </p:spTree>
    <p:extLst>
      <p:ext uri="{BB962C8B-B14F-4D97-AF65-F5344CB8AC3E}">
        <p14:creationId xmlns:p14="http://schemas.microsoft.com/office/powerpoint/2010/main" val="22861290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214290"/>
            <a:ext cx="7472386" cy="571504"/>
          </a:xfrm>
        </p:spPr>
        <p:txBody>
          <a:bodyPr>
            <a:normAutofit fontScale="90000"/>
          </a:bodyPr>
          <a:lstStyle/>
          <a:p>
            <a:r>
              <a:rPr lang="tr-TR" sz="3200" b="1" dirty="0" smtClean="0">
                <a:solidFill>
                  <a:srgbClr val="FF0000"/>
                </a:solidFill>
                <a:latin typeface="Times New Roman" pitchFamily="18" charset="0"/>
                <a:cs typeface="Times New Roman" pitchFamily="18" charset="0"/>
              </a:rPr>
              <a:t>ÖZGÜR CL</a:t>
            </a:r>
            <a:endParaRPr lang="tr-TR" sz="3200" b="1"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108</a:t>
            </a:fld>
            <a:endParaRPr lang="tr-TR"/>
          </a:p>
        </p:txBody>
      </p:sp>
      <p:pic>
        <p:nvPicPr>
          <p:cNvPr id="17410" name="Picture 2" descr="C:\2017 Resim\2017 düzeltilmiş\ÇEŞİTLER\Özgür CL\Özgür Cl\DSC03165.gif"/>
          <p:cNvPicPr>
            <a:picLocks noChangeAspect="1" noChangeArrowheads="1"/>
          </p:cNvPicPr>
          <p:nvPr/>
        </p:nvPicPr>
        <p:blipFill>
          <a:blip r:embed="rId2"/>
          <a:srcRect/>
          <a:stretch>
            <a:fillRect/>
          </a:stretch>
        </p:blipFill>
        <p:spPr bwMode="auto">
          <a:xfrm>
            <a:off x="285720" y="1000108"/>
            <a:ext cx="8572560" cy="5464700"/>
          </a:xfrm>
          <a:prstGeom prst="rect">
            <a:avLst/>
          </a:prstGeom>
          <a:noFill/>
        </p:spPr>
      </p:pic>
    </p:spTree>
    <p:extLst>
      <p:ext uri="{BB962C8B-B14F-4D97-AF65-F5344CB8AC3E}">
        <p14:creationId xmlns:p14="http://schemas.microsoft.com/office/powerpoint/2010/main" val="20314328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07504" y="116632"/>
            <a:ext cx="8928992" cy="6552728"/>
          </a:xfrm>
        </p:spPr>
        <p:txBody>
          <a:bodyPr>
            <a:normAutofit fontScale="92500" lnSpcReduction="10000"/>
          </a:bodyPr>
          <a:lstStyle/>
          <a:p>
            <a:pPr algn="l"/>
            <a:r>
              <a:rPr lang="tr-TR" dirty="0"/>
              <a:t>	</a:t>
            </a:r>
            <a:r>
              <a:rPr lang="tr-TR" b="1" dirty="0" smtClean="0">
                <a:solidFill>
                  <a:srgbClr val="0033CC"/>
                </a:solidFill>
                <a:latin typeface="Times New Roman" panose="02020603050405020304" pitchFamily="18" charset="0"/>
                <a:cs typeface="Times New Roman" panose="02020603050405020304" pitchFamily="18" charset="0"/>
              </a:rPr>
              <a:t>Pirinç Pazarlanmasında Karşılaşılan Sorunlar</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rgbClr val="FF0000"/>
                </a:solidFill>
                <a:latin typeface="Times New Roman" panose="02020603050405020304" pitchFamily="18" charset="0"/>
                <a:cs typeface="Times New Roman" panose="02020603050405020304" pitchFamily="18" charset="0"/>
              </a:rPr>
              <a:t>1. Farklı çeşitlere ait pirinç mahsullerinin karıştırılarak pazarlanması.</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Düşük kaliteli veya tüketici tercihi olmayan pirinç mahsulleri, yüksek kaliteli veya tüketici tarafından tercih edilen pirinçler ile karıştırılarak pazarlanmaktadır</a:t>
            </a:r>
            <a:r>
              <a:rPr lang="tr-TR" b="1" u="sng" dirty="0" smtClean="0">
                <a:solidFill>
                  <a:schemeClr val="tx1"/>
                </a:solidFill>
                <a:latin typeface="Times New Roman" panose="02020603050405020304" pitchFamily="18" charset="0"/>
                <a:cs typeface="Times New Roman" panose="02020603050405020304" pitchFamily="18" charset="0"/>
              </a:rPr>
              <a:t>.  Düşük kaliteli pirinçler daha yüksek fiyatla pazarlanmak istenmektedir.</a:t>
            </a:r>
          </a:p>
          <a:p>
            <a:pPr algn="l"/>
            <a:r>
              <a:rPr lang="tr-TR" b="1" dirty="0" smtClean="0">
                <a:solidFill>
                  <a:schemeClr val="tx1"/>
                </a:solidFill>
                <a:latin typeface="Times New Roman" panose="02020603050405020304" pitchFamily="18" charset="0"/>
                <a:cs typeface="Times New Roman" panose="02020603050405020304" pitchFamily="18" charset="0"/>
              </a:rPr>
              <a:t>	2. Düşük kaliteli veya tüketiciler tarafından tanınmayan,  yurt içinde üretilen veya yine yurt dışından ithal edilen ve aynı vasıflara sahip pirinçler; </a:t>
            </a:r>
            <a:r>
              <a:rPr lang="tr-TR" b="1" u="sng" dirty="0" smtClean="0">
                <a:solidFill>
                  <a:schemeClr val="tx1"/>
                </a:solidFill>
                <a:latin typeface="Times New Roman" panose="02020603050405020304" pitchFamily="18" charset="0"/>
                <a:cs typeface="Times New Roman" panose="02020603050405020304" pitchFamily="18" charset="0"/>
              </a:rPr>
              <a:t>piyasada tutulan veya tüketiciler tarafından tanınan  pirinç çeşitlerinin isimleri altında pazarlanmaktadır, </a:t>
            </a:r>
            <a:r>
              <a:rPr lang="el-GR" b="1" u="sng" dirty="0" smtClean="0">
                <a:solidFill>
                  <a:schemeClr val="tx1"/>
                </a:solidFill>
                <a:latin typeface="Times New Roman" panose="02020603050405020304" pitchFamily="18" charset="0"/>
                <a:cs typeface="Times New Roman" panose="02020603050405020304" pitchFamily="18" charset="0"/>
              </a:rPr>
              <a:t>“</a:t>
            </a:r>
            <a:r>
              <a:rPr lang="tr-TR" b="1" u="sng" dirty="0" smtClean="0">
                <a:solidFill>
                  <a:srgbClr val="FF0000"/>
                </a:solidFill>
                <a:latin typeface="Times New Roman" panose="02020603050405020304" pitchFamily="18" charset="0"/>
                <a:cs typeface="Times New Roman" panose="02020603050405020304" pitchFamily="18" charset="0"/>
              </a:rPr>
              <a:t>BALDO</a:t>
            </a:r>
            <a:r>
              <a:rPr lang="tr-TR" b="1" u="sng" dirty="0" smtClean="0">
                <a:solidFill>
                  <a:schemeClr val="tx1"/>
                </a:solidFill>
                <a:latin typeface="Times New Roman" panose="02020603050405020304" pitchFamily="18" charset="0"/>
                <a:cs typeface="Times New Roman" panose="02020603050405020304" pitchFamily="18" charset="0"/>
              </a:rPr>
              <a:t>”, </a:t>
            </a:r>
            <a:r>
              <a:rPr lang="el-GR" b="1" u="sng" dirty="0" smtClean="0">
                <a:solidFill>
                  <a:schemeClr val="tx1"/>
                </a:solidFill>
                <a:latin typeface="Times New Roman" panose="02020603050405020304" pitchFamily="18" charset="0"/>
                <a:cs typeface="Times New Roman" panose="02020603050405020304" pitchFamily="18" charset="0"/>
              </a:rPr>
              <a:t>“</a:t>
            </a:r>
            <a:r>
              <a:rPr lang="tr-TR" b="1" u="sng" dirty="0" smtClean="0">
                <a:solidFill>
                  <a:srgbClr val="FF0000"/>
                </a:solidFill>
                <a:latin typeface="Times New Roman" panose="02020603050405020304" pitchFamily="18" charset="0"/>
                <a:cs typeface="Times New Roman" panose="02020603050405020304" pitchFamily="18" charset="0"/>
              </a:rPr>
              <a:t>OSMANCIK</a:t>
            </a:r>
            <a:r>
              <a:rPr lang="tr-TR" b="1" u="sng" dirty="0" smtClean="0">
                <a:solidFill>
                  <a:schemeClr val="tx1"/>
                </a:solidFill>
                <a:latin typeface="Times New Roman" panose="02020603050405020304" pitchFamily="18" charset="0"/>
                <a:cs typeface="Times New Roman" panose="02020603050405020304" pitchFamily="18" charset="0"/>
              </a:rPr>
              <a:t>” ve </a:t>
            </a:r>
            <a:r>
              <a:rPr lang="el-GR" b="1" u="sng" dirty="0" smtClean="0">
                <a:solidFill>
                  <a:schemeClr val="tx1"/>
                </a:solidFill>
                <a:latin typeface="Times New Roman" panose="02020603050405020304" pitchFamily="18" charset="0"/>
                <a:cs typeface="Times New Roman" panose="02020603050405020304" pitchFamily="18" charset="0"/>
              </a:rPr>
              <a:t>“</a:t>
            </a:r>
            <a:r>
              <a:rPr lang="tr-TR" b="1" u="sng" dirty="0" smtClean="0">
                <a:solidFill>
                  <a:srgbClr val="FF0000"/>
                </a:solidFill>
                <a:latin typeface="Times New Roman" panose="02020603050405020304" pitchFamily="18" charset="0"/>
                <a:cs typeface="Times New Roman" panose="02020603050405020304" pitchFamily="18" charset="0"/>
              </a:rPr>
              <a:t>KARACADAĞ</a:t>
            </a:r>
            <a:r>
              <a:rPr lang="tr-TR" b="1" u="sng" dirty="0" smtClean="0">
                <a:solidFill>
                  <a:schemeClr val="tx1"/>
                </a:solidFill>
                <a:latin typeface="Times New Roman" panose="02020603050405020304" pitchFamily="18" charset="0"/>
                <a:cs typeface="Times New Roman" panose="02020603050405020304" pitchFamily="18" charset="0"/>
              </a:rPr>
              <a:t>” gibi. </a:t>
            </a:r>
            <a:endParaRPr lang="tr-TR" b="1"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887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subTitle" idx="1"/>
          </p:nvPr>
        </p:nvSpPr>
        <p:spPr>
          <a:xfrm>
            <a:off x="642938" y="428625"/>
            <a:ext cx="7715250" cy="5857875"/>
          </a:xfrm>
        </p:spPr>
        <p:txBody>
          <a:bodyPr>
            <a:normAutofit fontScale="85000" lnSpcReduction="20000"/>
          </a:bodyPr>
          <a:lstStyle/>
          <a:p>
            <a:pPr algn="l"/>
            <a:endParaRPr lang="tr-TR" dirty="0" smtClean="0">
              <a:latin typeface="Times New Roman" pitchFamily="18" charset="0"/>
              <a:cs typeface="Times New Roman" pitchFamily="18" charset="0"/>
            </a:endParaRPr>
          </a:p>
          <a:p>
            <a:pPr algn="l"/>
            <a:r>
              <a:rPr lang="tr-TR"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ÇELTİĞİN KULLANIM ALANLARI</a:t>
            </a:r>
          </a:p>
          <a:p>
            <a:pPr algn="l"/>
            <a:r>
              <a:rPr lang="tr-TR" b="1" dirty="0" smtClean="0">
                <a:latin typeface="Times New Roman" pitchFamily="18" charset="0"/>
                <a:cs typeface="Times New Roman" pitchFamily="18" charset="0"/>
              </a:rPr>
              <a:t> </a:t>
            </a:r>
            <a:endParaRPr lang="tr-TR" b="1" dirty="0" smtClean="0">
              <a:solidFill>
                <a:srgbClr val="002060"/>
              </a:solidFill>
              <a:latin typeface="Times New Roman" pitchFamily="18" charset="0"/>
              <a:cs typeface="Times New Roman" pitchFamily="18" charset="0"/>
            </a:endParaRPr>
          </a:p>
          <a:p>
            <a:pPr algn="l"/>
            <a:r>
              <a:rPr lang="tr-TR" dirty="0" smtClean="0">
                <a:solidFill>
                  <a:srgbClr val="002060"/>
                </a:solidFill>
                <a:latin typeface="Times New Roman" pitchFamily="18" charset="0"/>
                <a:cs typeface="Times New Roman" pitchFamily="18" charset="0"/>
              </a:rPr>
              <a:t>	</a:t>
            </a:r>
            <a:r>
              <a:rPr lang="tr-TR" b="1" dirty="0" smtClean="0">
                <a:solidFill>
                  <a:srgbClr val="0033CC"/>
                </a:solidFill>
                <a:latin typeface="Times New Roman" pitchFamily="18" charset="0"/>
                <a:cs typeface="Times New Roman" pitchFamily="18" charset="0"/>
              </a:rPr>
              <a:t>Pirinç</a:t>
            </a:r>
            <a:r>
              <a:rPr lang="tr-TR" b="1" dirty="0" smtClean="0">
                <a:solidFill>
                  <a:srgbClr val="002060"/>
                </a:solidFill>
                <a:latin typeface="Times New Roman" pitchFamily="18" charset="0"/>
                <a:cs typeface="Times New Roman" pitchFamily="18" charset="0"/>
              </a:rPr>
              <a:t>: </a:t>
            </a:r>
            <a:r>
              <a:rPr lang="tr-TR" b="1" dirty="0" smtClean="0">
                <a:solidFill>
                  <a:schemeClr val="tx1"/>
                </a:solidFill>
                <a:latin typeface="Times New Roman" pitchFamily="18" charset="0"/>
                <a:cs typeface="Times New Roman" pitchFamily="18" charset="0"/>
              </a:rPr>
              <a:t>Gıda maddesi,</a:t>
            </a:r>
          </a:p>
          <a:p>
            <a:pPr algn="l"/>
            <a:r>
              <a:rPr lang="tr-TR" b="1" dirty="0" smtClean="0">
                <a:solidFill>
                  <a:srgbClr val="002060"/>
                </a:solidFill>
                <a:latin typeface="Times New Roman" pitchFamily="18" charset="0"/>
                <a:cs typeface="Times New Roman" pitchFamily="18" charset="0"/>
              </a:rPr>
              <a:t>	</a:t>
            </a:r>
            <a:r>
              <a:rPr lang="tr-TR" b="1" dirty="0" smtClean="0">
                <a:solidFill>
                  <a:srgbClr val="0033CC"/>
                </a:solidFill>
                <a:latin typeface="Times New Roman" pitchFamily="18" charset="0"/>
                <a:cs typeface="Times New Roman" pitchFamily="18" charset="0"/>
              </a:rPr>
              <a:t>Kepek</a:t>
            </a:r>
            <a:r>
              <a:rPr lang="tr-TR" b="1" dirty="0" smtClean="0">
                <a:solidFill>
                  <a:srgbClr val="002060"/>
                </a:solidFill>
                <a:latin typeface="Times New Roman" pitchFamily="18" charset="0"/>
                <a:cs typeface="Times New Roman" pitchFamily="18" charset="0"/>
              </a:rPr>
              <a:t>: Yağ üretimi, hayvan yemi</a:t>
            </a:r>
          </a:p>
          <a:p>
            <a:pPr algn="l"/>
            <a:r>
              <a:rPr lang="tr-TR" b="1" dirty="0" smtClean="0">
                <a:solidFill>
                  <a:srgbClr val="002060"/>
                </a:solidFill>
                <a:latin typeface="Times New Roman" pitchFamily="18" charset="0"/>
                <a:cs typeface="Times New Roman" pitchFamily="18" charset="0"/>
              </a:rPr>
              <a:t>	</a:t>
            </a:r>
            <a:r>
              <a:rPr lang="tr-TR" b="1" dirty="0" smtClean="0">
                <a:solidFill>
                  <a:srgbClr val="0033CC"/>
                </a:solidFill>
                <a:latin typeface="Times New Roman" pitchFamily="18" charset="0"/>
                <a:cs typeface="Times New Roman" pitchFamily="18" charset="0"/>
              </a:rPr>
              <a:t>Çeltik Kavuzu</a:t>
            </a:r>
            <a:r>
              <a:rPr lang="tr-TR" b="1" dirty="0" smtClean="0">
                <a:solidFill>
                  <a:srgbClr val="002060"/>
                </a:solidFill>
                <a:latin typeface="Times New Roman" pitchFamily="18" charset="0"/>
                <a:cs typeface="Times New Roman" pitchFamily="18" charset="0"/>
              </a:rPr>
              <a:t>: Yakıt, gübre, yalıtma malzemesi, </a:t>
            </a:r>
          </a:p>
          <a:p>
            <a:pPr algn="l"/>
            <a:r>
              <a:rPr lang="tr-TR" b="1" dirty="0" smtClean="0">
                <a:solidFill>
                  <a:srgbClr val="002060"/>
                </a:solidFill>
                <a:latin typeface="Times New Roman" pitchFamily="18" charset="0"/>
                <a:cs typeface="Times New Roman" pitchFamily="18" charset="0"/>
              </a:rPr>
              <a:t>	</a:t>
            </a:r>
            <a:r>
              <a:rPr lang="tr-TR" b="1" dirty="0" smtClean="0">
                <a:solidFill>
                  <a:srgbClr val="0033CC"/>
                </a:solidFill>
                <a:latin typeface="Times New Roman" pitchFamily="18" charset="0"/>
                <a:cs typeface="Times New Roman" pitchFamily="18" charset="0"/>
              </a:rPr>
              <a:t>Sap ve Saman</a:t>
            </a:r>
            <a:r>
              <a:rPr lang="tr-TR" b="1" dirty="0" smtClean="0">
                <a:solidFill>
                  <a:srgbClr val="002060"/>
                </a:solidFill>
                <a:latin typeface="Times New Roman" pitchFamily="18" charset="0"/>
                <a:cs typeface="Times New Roman" pitchFamily="18" charset="0"/>
              </a:rPr>
              <a:t>: Çatı malzemesi, sepet ve şapka yapımı, hayvan altlığı gibi.</a:t>
            </a:r>
          </a:p>
          <a:p>
            <a:pPr algn="l"/>
            <a:r>
              <a:rPr lang="tr-TR" b="1" dirty="0" smtClean="0">
                <a:solidFill>
                  <a:srgbClr val="002060"/>
                </a:solidFill>
                <a:latin typeface="Times New Roman" pitchFamily="18" charset="0"/>
                <a:cs typeface="Times New Roman" pitchFamily="18" charset="0"/>
              </a:rPr>
              <a:t> 	Pirinç aynı zamanda, bazı Asaya ülkelerinde, alkollü içki yapımında kullanılmaktadır. Buna örnek, Japonya’da “Saki” yapımı.</a:t>
            </a:r>
          </a:p>
          <a:p>
            <a:pPr algn="l"/>
            <a:r>
              <a:rPr lang="tr-TR" b="1" dirty="0" smtClean="0">
                <a:solidFill>
                  <a:srgbClr val="002060"/>
                </a:solidFill>
                <a:latin typeface="Times New Roman" pitchFamily="18" charset="0"/>
                <a:cs typeface="Times New Roman" pitchFamily="18" charset="0"/>
              </a:rPr>
              <a:t>	Pilav ve kızartılmış pirinç yapımı,</a:t>
            </a:r>
          </a:p>
          <a:p>
            <a:pPr algn="l"/>
            <a:r>
              <a:rPr lang="tr-TR" b="1" dirty="0" smtClean="0">
                <a:solidFill>
                  <a:srgbClr val="002060"/>
                </a:solidFill>
                <a:latin typeface="Times New Roman" pitchFamily="18" charset="0"/>
                <a:cs typeface="Times New Roman" pitchFamily="18" charset="0"/>
              </a:rPr>
              <a:t>	Farklı tatlı ve çorbaların hazırlanması”,</a:t>
            </a:r>
          </a:p>
          <a:p>
            <a:pPr algn="l"/>
            <a:endParaRPr lang="tr-TR"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371600" y="1571612"/>
            <a:ext cx="6400800" cy="2500330"/>
          </a:xfrm>
        </p:spPr>
        <p:txBody>
          <a:bodyPr>
            <a:normAutofit fontScale="62500" lnSpcReduction="20000"/>
          </a:bodyPr>
          <a:lstStyle/>
          <a:p>
            <a:endParaRPr lang="tr-TR" sz="4800" dirty="0" smtClean="0">
              <a:solidFill>
                <a:schemeClr val="tx1"/>
              </a:solidFill>
              <a:latin typeface="AR BLANCA" pitchFamily="2" charset="0"/>
            </a:endParaRPr>
          </a:p>
          <a:p>
            <a:r>
              <a:rPr lang="tr-TR" sz="7700" dirty="0" smtClean="0">
                <a:solidFill>
                  <a:schemeClr val="tx1"/>
                </a:solidFill>
                <a:latin typeface="AR BLANCA" pitchFamily="2" charset="0"/>
              </a:rPr>
              <a:t>TEŞEKKÜRLER</a:t>
            </a:r>
          </a:p>
          <a:p>
            <a:endParaRPr lang="tr-TR" dirty="0" smtClean="0">
              <a:solidFill>
                <a:schemeClr val="tx1"/>
              </a:solidFill>
              <a:latin typeface="Times New Roman" pitchFamily="18" charset="0"/>
              <a:cs typeface="Times New Roman" pitchFamily="18" charset="0"/>
              <a:hlinkClick r:id="rId2"/>
            </a:endParaRPr>
          </a:p>
          <a:p>
            <a:endParaRPr lang="tr-TR" dirty="0" smtClean="0">
              <a:solidFill>
                <a:schemeClr val="tx1"/>
              </a:solidFill>
              <a:latin typeface="Times New Roman" pitchFamily="18" charset="0"/>
              <a:cs typeface="Times New Roman" pitchFamily="18" charset="0"/>
              <a:hlinkClick r:id="rId2"/>
            </a:endParaRPr>
          </a:p>
          <a:p>
            <a:r>
              <a:rPr lang="tr-TR" dirty="0" err="1" smtClean="0">
                <a:solidFill>
                  <a:schemeClr val="tx1"/>
                </a:solidFill>
                <a:latin typeface="Times New Roman" pitchFamily="18" charset="0"/>
                <a:cs typeface="Times New Roman" pitchFamily="18" charset="0"/>
                <a:hlinkClick r:id="rId2"/>
              </a:rPr>
              <a:t>halilsurek</a:t>
            </a:r>
            <a:r>
              <a:rPr lang="tr-TR" dirty="0" smtClean="0">
                <a:solidFill>
                  <a:schemeClr val="tx1"/>
                </a:solidFill>
                <a:latin typeface="Times New Roman" pitchFamily="18" charset="0"/>
                <a:cs typeface="Times New Roman" pitchFamily="18" charset="0"/>
                <a:hlinkClick r:id="rId2"/>
              </a:rPr>
              <a:t>@</a:t>
            </a:r>
            <a:r>
              <a:rPr lang="tr-TR" dirty="0" err="1" smtClean="0">
                <a:solidFill>
                  <a:schemeClr val="tx1"/>
                </a:solidFill>
                <a:latin typeface="Times New Roman" pitchFamily="18" charset="0"/>
                <a:cs typeface="Times New Roman" pitchFamily="18" charset="0"/>
                <a:hlinkClick r:id="rId2"/>
              </a:rPr>
              <a:t>tarim</a:t>
            </a:r>
            <a:r>
              <a:rPr lang="tr-TR" dirty="0" smtClean="0">
                <a:solidFill>
                  <a:schemeClr val="tx1"/>
                </a:solidFill>
                <a:latin typeface="Times New Roman" pitchFamily="18" charset="0"/>
                <a:cs typeface="Times New Roman" pitchFamily="18" charset="0"/>
                <a:hlinkClick r:id="rId2"/>
              </a:rPr>
              <a:t>.gov.tr</a:t>
            </a:r>
            <a:endParaRPr lang="tr-TR" dirty="0" smtClean="0">
              <a:solidFill>
                <a:schemeClr val="tx1"/>
              </a:solidFill>
              <a:latin typeface="Times New Roman" pitchFamily="18" charset="0"/>
              <a:cs typeface="Times New Roman" pitchFamily="18" charset="0"/>
            </a:endParaRPr>
          </a:p>
          <a:p>
            <a:r>
              <a:rPr lang="tr-TR" dirty="0" smtClean="0">
                <a:solidFill>
                  <a:schemeClr val="tx1"/>
                </a:solidFill>
                <a:latin typeface="Times New Roman" pitchFamily="18" charset="0"/>
                <a:cs typeface="Times New Roman" pitchFamily="18" charset="0"/>
              </a:rPr>
              <a:t>surekhalil55@</a:t>
            </a:r>
            <a:r>
              <a:rPr lang="tr-TR" dirty="0" err="1" smtClean="0">
                <a:solidFill>
                  <a:schemeClr val="tx1"/>
                </a:solidFill>
                <a:latin typeface="Times New Roman" pitchFamily="18" charset="0"/>
                <a:cs typeface="Times New Roman" pitchFamily="18" charset="0"/>
              </a:rPr>
              <a:t>gmail</a:t>
            </a:r>
            <a:r>
              <a:rPr lang="tr-TR" dirty="0" smtClean="0">
                <a:solidFill>
                  <a:schemeClr val="tx1"/>
                </a:solidFill>
                <a:latin typeface="Times New Roman" pitchFamily="18" charset="0"/>
                <a:cs typeface="Times New Roman" pitchFamily="18" charset="0"/>
              </a:rPr>
              <a:t>.com</a:t>
            </a:r>
          </a:p>
          <a:p>
            <a:endParaRPr lang="tr-TR" dirty="0" smtClean="0">
              <a:solidFill>
                <a:schemeClr val="tx1"/>
              </a:solidFill>
              <a:latin typeface="Times New Roman" pitchFamily="18" charset="0"/>
              <a:cs typeface="Times New Roman" pitchFamily="18" charset="0"/>
            </a:endParaRPr>
          </a:p>
          <a:p>
            <a:endParaRPr lang="tr-TR" dirty="0" smtClean="0">
              <a:solidFill>
                <a:schemeClr val="tx1"/>
              </a:solidFill>
              <a:latin typeface="Times New Roman" pitchFamily="18" charset="0"/>
              <a:cs typeface="Times New Roman" pitchFamily="18" charset="0"/>
            </a:endParaRPr>
          </a:p>
          <a:p>
            <a:endParaRPr lang="tr-TR" dirty="0" smtClean="0">
              <a:solidFill>
                <a:schemeClr val="tx1"/>
              </a:solidFill>
              <a:latin typeface="Times New Roman" pitchFamily="18" charset="0"/>
              <a:cs typeface="Times New Roman" pitchFamily="18" charset="0"/>
            </a:endParaRPr>
          </a:p>
          <a:p>
            <a:endParaRPr lang="tr-TR" dirty="0">
              <a:solidFill>
                <a:schemeClr val="tx1"/>
              </a:solidFill>
              <a:latin typeface="AR BLANCA"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F:\Hububat Konseyi sunu\DSC00230H.jpg"/>
          <p:cNvPicPr>
            <a:picLocks noChangeAspect="1" noChangeArrowheads="1"/>
          </p:cNvPicPr>
          <p:nvPr/>
        </p:nvPicPr>
        <p:blipFill>
          <a:blip r:embed="rId2"/>
          <a:srcRect/>
          <a:stretch>
            <a:fillRect/>
          </a:stretch>
        </p:blipFill>
        <p:spPr bwMode="auto">
          <a:xfrm>
            <a:off x="1643042" y="285727"/>
            <a:ext cx="5786478" cy="621510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285852" y="1714488"/>
            <a:ext cx="6400800" cy="2214578"/>
          </a:xfrm>
        </p:spPr>
        <p:txBody>
          <a:bodyPr/>
          <a:lstStyle/>
          <a:p>
            <a:endParaRPr lang="tr-TR" dirty="0" smtClean="0"/>
          </a:p>
          <a:p>
            <a:r>
              <a:rPr lang="tr-TR" b="1" dirty="0" smtClean="0">
                <a:solidFill>
                  <a:srgbClr val="0033CC"/>
                </a:solidFill>
                <a:latin typeface="Times New Roman" pitchFamily="18" charset="0"/>
                <a:cs typeface="Times New Roman" pitchFamily="18" charset="0"/>
              </a:rPr>
              <a:t>2017 YILI  DÜNYA ÇELTİK PİYASASININ DEĞERLENDİRİLMESİ</a:t>
            </a:r>
            <a:endParaRPr lang="tr-TR"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357158" y="857232"/>
            <a:ext cx="8572560" cy="5429288"/>
          </a:xfrm>
        </p:spPr>
        <p:txBody>
          <a:bodyPr>
            <a:normAutofit fontScale="92500" lnSpcReduction="10000"/>
          </a:bodyPr>
          <a:lstStyle/>
          <a:p>
            <a:pPr algn="l"/>
            <a:r>
              <a:rPr lang="tr-TR" sz="1800" b="1" dirty="0" smtClean="0">
                <a:latin typeface="Times New Roman" pitchFamily="18" charset="0"/>
                <a:cs typeface="Times New Roman" pitchFamily="18" charset="0"/>
              </a:rPr>
              <a:t>	 </a:t>
            </a:r>
          </a:p>
          <a:p>
            <a:pPr algn="l"/>
            <a:r>
              <a:rPr lang="tr-TR" sz="1800" b="1" dirty="0" smtClean="0">
                <a:latin typeface="Times New Roman" pitchFamily="18" charset="0"/>
                <a:cs typeface="Times New Roman" pitchFamily="18" charset="0"/>
              </a:rPr>
              <a:t>	</a:t>
            </a:r>
            <a:r>
              <a:rPr lang="tr-TR" sz="2000" b="1" dirty="0" smtClean="0">
                <a:solidFill>
                  <a:schemeClr val="tx1">
                    <a:lumMod val="95000"/>
                    <a:lumOff val="5000"/>
                  </a:schemeClr>
                </a:solidFill>
                <a:latin typeface="Times New Roman" pitchFamily="18" charset="0"/>
                <a:cs typeface="Times New Roman" pitchFamily="18" charset="0"/>
              </a:rPr>
              <a:t>ABD’de, Nisan ve Mayıs aylarında yaşanan şiddetli yağış ve su baskınları nedeniyle, bazı yörelerde çeltik ekimleri gecikmiştir. Bu da verim düşüklüğüne neden olmuştur. </a:t>
            </a:r>
          </a:p>
          <a:p>
            <a:pPr algn="l"/>
            <a:r>
              <a:rPr lang="tr-TR" sz="2000" b="1" dirty="0" smtClean="0">
                <a:solidFill>
                  <a:schemeClr val="tx1">
                    <a:lumMod val="95000"/>
                    <a:lumOff val="5000"/>
                  </a:schemeClr>
                </a:solidFill>
                <a:latin typeface="Times New Roman" pitchFamily="18" charset="0"/>
                <a:cs typeface="Times New Roman" pitchFamily="18" charset="0"/>
              </a:rPr>
              <a:t>	ABD’de aynı zamanda, çeltiğe rakip diğer tarım ürünlerinin fiyatlarının daha avantajlı olması sebebiyle, çiftçiler, bu ürünleri yetiştirmeyi tercih etmişlerdir. Bu da ekim alanının azalmasında etkili olan diğer bir sebeptir. </a:t>
            </a:r>
          </a:p>
          <a:p>
            <a:pPr algn="l"/>
            <a:r>
              <a:rPr lang="tr-TR" sz="2000" b="1" dirty="0" smtClean="0">
                <a:solidFill>
                  <a:schemeClr val="tx1">
                    <a:lumMod val="95000"/>
                    <a:lumOff val="5000"/>
                  </a:schemeClr>
                </a:solidFill>
                <a:latin typeface="Times New Roman" pitchFamily="18" charset="0"/>
                <a:cs typeface="Times New Roman" pitchFamily="18" charset="0"/>
              </a:rPr>
              <a:t>               </a:t>
            </a:r>
          </a:p>
          <a:p>
            <a:pPr algn="l"/>
            <a:r>
              <a:rPr lang="tr-TR" sz="2000" b="1" dirty="0" smtClean="0">
                <a:solidFill>
                  <a:schemeClr val="tx1">
                    <a:lumMod val="95000"/>
                    <a:lumOff val="5000"/>
                  </a:schemeClr>
                </a:solidFill>
                <a:latin typeface="Times New Roman" pitchFamily="18" charset="0"/>
                <a:cs typeface="Times New Roman" pitchFamily="18" charset="0"/>
              </a:rPr>
              <a:t>	  ABD’de 2017 yılında,  ince uzun taneli  </a:t>
            </a:r>
            <a:r>
              <a:rPr lang="tr-TR" sz="2000" b="1" dirty="0" err="1" smtClean="0">
                <a:solidFill>
                  <a:schemeClr val="tx1">
                    <a:lumMod val="95000"/>
                    <a:lumOff val="5000"/>
                  </a:schemeClr>
                </a:solidFill>
                <a:latin typeface="Times New Roman" pitchFamily="18" charset="0"/>
                <a:cs typeface="Times New Roman" pitchFamily="18" charset="0"/>
              </a:rPr>
              <a:t>indica</a:t>
            </a:r>
            <a:r>
              <a:rPr lang="tr-TR" sz="2000" b="1" dirty="0" smtClean="0">
                <a:solidFill>
                  <a:schemeClr val="tx1">
                    <a:lumMod val="95000"/>
                    <a:lumOff val="5000"/>
                  </a:schemeClr>
                </a:solidFill>
                <a:latin typeface="Times New Roman" pitchFamily="18" charset="0"/>
                <a:cs typeface="Times New Roman" pitchFamily="18" charset="0"/>
              </a:rPr>
              <a:t> pirinç üretiminde %24 ve orta taneli, Carlos pirinç üretiminde  ise %9 bir azalma meydana gelmiştir..</a:t>
            </a:r>
          </a:p>
          <a:p>
            <a:pPr algn="l"/>
            <a:r>
              <a:rPr lang="tr-TR" sz="2000" b="1" dirty="0" smtClean="0">
                <a:solidFill>
                  <a:schemeClr val="tx1">
                    <a:lumMod val="95000"/>
                    <a:lumOff val="5000"/>
                  </a:schemeClr>
                </a:solidFill>
                <a:latin typeface="Times New Roman" pitchFamily="18" charset="0"/>
                <a:cs typeface="Times New Roman" pitchFamily="18" charset="0"/>
              </a:rPr>
              <a:t> </a:t>
            </a:r>
          </a:p>
          <a:p>
            <a:pPr algn="l"/>
            <a:r>
              <a:rPr lang="tr-TR" sz="2000" b="1" dirty="0" smtClean="0">
                <a:solidFill>
                  <a:schemeClr val="tx1">
                    <a:lumMod val="95000"/>
                    <a:lumOff val="5000"/>
                  </a:schemeClr>
                </a:solidFill>
                <a:latin typeface="Times New Roman" pitchFamily="18" charset="0"/>
                <a:cs typeface="Times New Roman" pitchFamily="18" charset="0"/>
              </a:rPr>
              <a:t>	2017 yılında, Avrupa Birliğinde; İtalya ve Yunanistan'da düşük çeltik fiyatları, Portekiz'de  ise sulama suyu sıkıntısı, çeltik ekim alanlarında bir azalmaya sebep olmuştur. Ancak, İspanya'da verimde görülen artış, diğer Avrupa Birliği ülkelerindeki  üretim azalışını telafi etmiştir.</a:t>
            </a:r>
          </a:p>
          <a:p>
            <a:pPr algn="l"/>
            <a:r>
              <a:rPr lang="tr-TR" sz="2000" b="1" dirty="0" smtClean="0">
                <a:solidFill>
                  <a:schemeClr val="tx1">
                    <a:lumMod val="95000"/>
                    <a:lumOff val="5000"/>
                  </a:schemeClr>
                </a:solidFill>
                <a:latin typeface="Times New Roman" pitchFamily="18" charset="0"/>
                <a:cs typeface="Times New Roman" pitchFamily="18" charset="0"/>
              </a:rPr>
              <a:t>	</a:t>
            </a:r>
          </a:p>
          <a:p>
            <a:pPr algn="l"/>
            <a:r>
              <a:rPr lang="tr-TR" sz="2000" b="1" dirty="0" smtClean="0">
                <a:solidFill>
                  <a:schemeClr val="tx1">
                    <a:lumMod val="95000"/>
                    <a:lumOff val="5000"/>
                  </a:schemeClr>
                </a:solidFill>
                <a:latin typeface="Times New Roman" pitchFamily="18" charset="0"/>
                <a:cs typeface="Times New Roman" pitchFamily="18" charset="0"/>
              </a:rPr>
              <a:t>	Güney Amerika'da Brezilya, Uruguay, Arjantin, Kolombiya, Şili gibi ülkelerde yüksek girdi fiyatları, çeltik üretimini olumsuz yönde etkilemiştir.</a:t>
            </a:r>
            <a:endParaRPr lang="tr-TR" sz="2000" b="1" dirty="0">
              <a:solidFill>
                <a:schemeClr val="tx1">
                  <a:lumMod val="95000"/>
                  <a:lumOff val="5000"/>
                </a:schemeClr>
              </a:solidFill>
              <a:latin typeface="Times New Roman" pitchFamily="18" charset="0"/>
              <a:cs typeface="Times New Roman" pitchFamily="18" charset="0"/>
            </a:endParaRPr>
          </a:p>
        </p:txBody>
      </p:sp>
      <p:graphicFrame>
        <p:nvGraphicFramePr>
          <p:cNvPr id="4" name="3 Tablo"/>
          <p:cNvGraphicFramePr>
            <a:graphicFrameLocks noGrp="1"/>
          </p:cNvGraphicFramePr>
          <p:nvPr/>
        </p:nvGraphicFramePr>
        <p:xfrm>
          <a:off x="714348" y="114280"/>
          <a:ext cx="7500990" cy="457200"/>
        </p:xfrm>
        <a:graphic>
          <a:graphicData uri="http://schemas.openxmlformats.org/drawingml/2006/table">
            <a:tbl>
              <a:tblPr firstRow="1" bandRow="1">
                <a:tableStyleId>{5C22544A-7EE6-4342-B048-85BDC9FD1C3A}</a:tableStyleId>
              </a:tblPr>
              <a:tblGrid>
                <a:gridCol w="7500990"/>
              </a:tblGrid>
              <a:tr h="428628">
                <a:tc>
                  <a:txBody>
                    <a:bodyPr/>
                    <a:lstStyle/>
                    <a:p>
                      <a:r>
                        <a:rPr lang="tr-TR" sz="2400" dirty="0" smtClean="0">
                          <a:solidFill>
                            <a:srgbClr val="0033CC"/>
                          </a:solidFill>
                          <a:latin typeface="Times New Roman" pitchFamily="18" charset="0"/>
                          <a:cs typeface="Times New Roman" pitchFamily="18" charset="0"/>
                        </a:rPr>
                        <a:t>2017</a:t>
                      </a:r>
                      <a:r>
                        <a:rPr lang="tr-TR" sz="2400" baseline="0" dirty="0" smtClean="0">
                          <a:solidFill>
                            <a:srgbClr val="0033CC"/>
                          </a:solidFill>
                          <a:latin typeface="Times New Roman" pitchFamily="18" charset="0"/>
                          <a:cs typeface="Times New Roman" pitchFamily="18" charset="0"/>
                        </a:rPr>
                        <a:t> Yılı Dünya Çeltik Sezonunun Değerlendirilmesi</a:t>
                      </a:r>
                      <a:endParaRPr lang="tr-TR" sz="2400" dirty="0">
                        <a:solidFill>
                          <a:srgbClr val="0033CC"/>
                        </a:solidFill>
                        <a:latin typeface="Times New Roman" pitchFamily="18" charset="0"/>
                        <a:cs typeface="Times New Roman" pitchFamily="18" charset="0"/>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357158" y="857232"/>
            <a:ext cx="8572560" cy="5429288"/>
          </a:xfrm>
        </p:spPr>
        <p:txBody>
          <a:bodyPr>
            <a:normAutofit lnSpcReduction="10000"/>
          </a:bodyPr>
          <a:lstStyle/>
          <a:p>
            <a:pPr algn="l"/>
            <a:r>
              <a:rPr lang="tr-TR" sz="1800" b="1" dirty="0" smtClean="0">
                <a:latin typeface="Times New Roman" pitchFamily="18" charset="0"/>
                <a:cs typeface="Times New Roman" pitchFamily="18" charset="0"/>
              </a:rPr>
              <a:t>	</a:t>
            </a:r>
          </a:p>
          <a:p>
            <a:pPr algn="l"/>
            <a:r>
              <a:rPr lang="tr-TR" sz="1800" b="1" dirty="0" smtClean="0">
                <a:latin typeface="Times New Roman" pitchFamily="18" charset="0"/>
                <a:cs typeface="Times New Roman" pitchFamily="18" charset="0"/>
              </a:rPr>
              <a:t>	</a:t>
            </a:r>
            <a:r>
              <a:rPr lang="tr-TR" sz="1800" b="1" dirty="0" smtClean="0">
                <a:solidFill>
                  <a:srgbClr val="FF0000"/>
                </a:solidFill>
                <a:latin typeface="Times New Roman" pitchFamily="18" charset="0"/>
                <a:cs typeface="Times New Roman" pitchFamily="18" charset="0"/>
              </a:rPr>
              <a:t>ASYA’DA</a:t>
            </a:r>
          </a:p>
          <a:p>
            <a:pPr algn="l"/>
            <a:r>
              <a:rPr lang="tr-TR" sz="1800" b="1" dirty="0" smtClean="0">
                <a:solidFill>
                  <a:schemeClr val="tx1"/>
                </a:solidFill>
                <a:latin typeface="Times New Roman" pitchFamily="18" charset="0"/>
                <a:cs typeface="Times New Roman" pitchFamily="18" charset="0"/>
              </a:rPr>
              <a:t>	</a:t>
            </a:r>
            <a:r>
              <a:rPr lang="tr-TR" sz="2800" b="1" dirty="0" err="1" smtClean="0">
                <a:solidFill>
                  <a:schemeClr val="tx1"/>
                </a:solidFill>
                <a:latin typeface="Times New Roman" pitchFamily="18" charset="0"/>
                <a:cs typeface="Times New Roman" pitchFamily="18" charset="0"/>
              </a:rPr>
              <a:t>Srilanka</a:t>
            </a:r>
            <a:r>
              <a:rPr lang="tr-TR" sz="2800" b="1" dirty="0" smtClean="0">
                <a:solidFill>
                  <a:schemeClr val="tx1"/>
                </a:solidFill>
                <a:latin typeface="Times New Roman" pitchFamily="18" charset="0"/>
                <a:cs typeface="Times New Roman" pitchFamily="18" charset="0"/>
              </a:rPr>
              <a:t>, Kuzey Kore, Hindistan ve Nepal 'de kuraklık çeltik tarımını olumsuz etkilemiştir.</a:t>
            </a:r>
          </a:p>
          <a:p>
            <a:pPr algn="l"/>
            <a:r>
              <a:rPr lang="tr-TR" sz="2800" b="1" dirty="0" smtClean="0">
                <a:solidFill>
                  <a:schemeClr val="tx1"/>
                </a:solidFill>
                <a:latin typeface="Times New Roman" pitchFamily="18" charset="0"/>
                <a:cs typeface="Times New Roman" pitchFamily="18" charset="0"/>
              </a:rPr>
              <a:t>	Bangladeş, Hindistan ve Nepal'da su baskınları da, çeltik üretiminde azalmalar meydana getirmiştir.</a:t>
            </a:r>
          </a:p>
          <a:p>
            <a:pPr algn="l"/>
            <a:r>
              <a:rPr lang="tr-TR" sz="2800" b="1" dirty="0" smtClean="0">
                <a:solidFill>
                  <a:schemeClr val="tx1"/>
                </a:solidFill>
                <a:latin typeface="Times New Roman" pitchFamily="18" charset="0"/>
                <a:cs typeface="Times New Roman" pitchFamily="18" charset="0"/>
              </a:rPr>
              <a:t>	Ancak, Endonezya, Tayland, Kamboçya,</a:t>
            </a:r>
          </a:p>
          <a:p>
            <a:pPr algn="l"/>
            <a:r>
              <a:rPr lang="tr-TR" sz="2800" b="1" dirty="0" smtClean="0">
                <a:solidFill>
                  <a:schemeClr val="tx1"/>
                </a:solidFill>
                <a:latin typeface="Times New Roman" pitchFamily="18" charset="0"/>
                <a:cs typeface="Times New Roman" pitchFamily="18" charset="0"/>
              </a:rPr>
              <a:t>Pakistan, Filipinler, </a:t>
            </a:r>
            <a:r>
              <a:rPr lang="tr-TR" sz="2800" b="1" dirty="0" err="1" smtClean="0">
                <a:solidFill>
                  <a:schemeClr val="tx1"/>
                </a:solidFill>
                <a:latin typeface="Times New Roman" pitchFamily="18" charset="0"/>
                <a:cs typeface="Times New Roman" pitchFamily="18" charset="0"/>
              </a:rPr>
              <a:t>Laos</a:t>
            </a:r>
            <a:r>
              <a:rPr lang="tr-TR" sz="2800" b="1" dirty="0" smtClean="0">
                <a:solidFill>
                  <a:schemeClr val="tx1"/>
                </a:solidFill>
                <a:latin typeface="Times New Roman" pitchFamily="18" charset="0"/>
                <a:cs typeface="Times New Roman" pitchFamily="18" charset="0"/>
              </a:rPr>
              <a:t>, Malezya ve Burma’da çeltik veriminde artışlar gözlenmiştir. Bu da, diğer ülkelerde yaşanan sorunlar nedeniyle görülen verim düşüşünü telafi etmiştir. </a:t>
            </a:r>
          </a:p>
          <a:p>
            <a:pPr algn="l"/>
            <a:r>
              <a:rPr lang="tr-TR" sz="1800" b="1" dirty="0" smtClean="0">
                <a:latin typeface="Times New Roman" pitchFamily="18" charset="0"/>
                <a:cs typeface="Times New Roman" pitchFamily="18" charset="0"/>
              </a:rPr>
              <a:t> </a:t>
            </a:r>
          </a:p>
          <a:p>
            <a:pPr algn="l"/>
            <a:r>
              <a:rPr lang="tr-TR" sz="1800" b="1" dirty="0" smtClean="0">
                <a:latin typeface="Times New Roman" pitchFamily="18" charset="0"/>
                <a:cs typeface="Times New Roman" pitchFamily="18" charset="0"/>
              </a:rPr>
              <a:t>	</a:t>
            </a:r>
            <a:endParaRPr lang="tr-TR" sz="1800" b="1" dirty="0">
              <a:latin typeface="Times New Roman" pitchFamily="18" charset="0"/>
              <a:cs typeface="Times New Roman" pitchFamily="18" charset="0"/>
            </a:endParaRPr>
          </a:p>
        </p:txBody>
      </p:sp>
      <p:graphicFrame>
        <p:nvGraphicFramePr>
          <p:cNvPr id="4" name="3 Tablo"/>
          <p:cNvGraphicFramePr>
            <a:graphicFrameLocks noGrp="1"/>
          </p:cNvGraphicFramePr>
          <p:nvPr/>
        </p:nvGraphicFramePr>
        <p:xfrm>
          <a:off x="785786" y="428604"/>
          <a:ext cx="7429552" cy="500066"/>
        </p:xfrm>
        <a:graphic>
          <a:graphicData uri="http://schemas.openxmlformats.org/drawingml/2006/table">
            <a:tbl>
              <a:tblPr firstRow="1" bandRow="1">
                <a:tableStyleId>{5C22544A-7EE6-4342-B048-85BDC9FD1C3A}</a:tableStyleId>
              </a:tblPr>
              <a:tblGrid>
                <a:gridCol w="7429552"/>
              </a:tblGrid>
              <a:tr h="500066">
                <a:tc>
                  <a:txBody>
                    <a:bodyPr/>
                    <a:lstStyle/>
                    <a:p>
                      <a:r>
                        <a:rPr lang="tr-TR" sz="2400" b="1" dirty="0" smtClean="0">
                          <a:solidFill>
                            <a:srgbClr val="0033CC"/>
                          </a:solidFill>
                          <a:latin typeface="Times New Roman" pitchFamily="18" charset="0"/>
                          <a:cs typeface="Times New Roman" pitchFamily="18" charset="0"/>
                        </a:rPr>
                        <a:t>2017</a:t>
                      </a:r>
                      <a:r>
                        <a:rPr lang="tr-TR" sz="2400" b="1" baseline="0" dirty="0" smtClean="0">
                          <a:solidFill>
                            <a:srgbClr val="0033CC"/>
                          </a:solidFill>
                          <a:latin typeface="Times New Roman" pitchFamily="18" charset="0"/>
                          <a:cs typeface="Times New Roman" pitchFamily="18" charset="0"/>
                        </a:rPr>
                        <a:t> Yılı Dünya Çeltik Sezonunun Değerlendirilmesi</a:t>
                      </a:r>
                      <a:endParaRPr lang="tr-TR" sz="2400" b="1" dirty="0">
                        <a:solidFill>
                          <a:srgbClr val="0033CC"/>
                        </a:solidFill>
                        <a:latin typeface="Times New Roman" pitchFamily="18" charset="0"/>
                        <a:cs typeface="Times New Roman" pitchFamily="18" charset="0"/>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2976" y="285728"/>
            <a:ext cx="7715304" cy="714380"/>
          </a:xfrm>
        </p:spPr>
        <p:txBody>
          <a:bodyPr>
            <a:normAutofit fontScale="90000"/>
          </a:bodyPr>
          <a:lstStyle/>
          <a:p>
            <a:r>
              <a:rPr lang="tr-TR" sz="2800" b="1" dirty="0" smtClean="0">
                <a:solidFill>
                  <a:srgbClr val="FF0000"/>
                </a:solidFill>
                <a:latin typeface="Times New Roman" pitchFamily="18" charset="0"/>
                <a:cs typeface="Times New Roman" pitchFamily="18" charset="0"/>
              </a:rPr>
              <a:t>2017 DÜNYA  PİRİNÇ PAZARININ ÖZET</a:t>
            </a:r>
            <a:br>
              <a:rPr lang="tr-TR" sz="2800" b="1" dirty="0" smtClean="0">
                <a:solidFill>
                  <a:srgbClr val="FF0000"/>
                </a:solidFill>
                <a:latin typeface="Times New Roman" pitchFamily="18" charset="0"/>
                <a:cs typeface="Times New Roman" pitchFamily="18" charset="0"/>
              </a:rPr>
            </a:br>
            <a:r>
              <a:rPr lang="tr-TR" sz="2800" b="1" dirty="0" smtClean="0">
                <a:solidFill>
                  <a:srgbClr val="FF0000"/>
                </a:solidFill>
                <a:latin typeface="Times New Roman" pitchFamily="18" charset="0"/>
                <a:cs typeface="Times New Roman" pitchFamily="18" charset="0"/>
              </a:rPr>
              <a:t>DEĞERLERİ</a:t>
            </a:r>
            <a:endParaRPr lang="tr-TR" sz="2800" b="1" dirty="0">
              <a:solidFill>
                <a:srgbClr val="FF0000"/>
              </a:solidFill>
              <a:latin typeface="Times New Roman" pitchFamily="18" charset="0"/>
              <a:cs typeface="Times New Roman" pitchFamily="18" charset="0"/>
            </a:endParaRPr>
          </a:p>
        </p:txBody>
      </p:sp>
      <p:graphicFrame>
        <p:nvGraphicFramePr>
          <p:cNvPr id="5" name="4 İçerik Yer Tutucusu"/>
          <p:cNvGraphicFramePr>
            <a:graphicFrameLocks noGrp="1"/>
          </p:cNvGraphicFramePr>
          <p:nvPr>
            <p:ph idx="1"/>
          </p:nvPr>
        </p:nvGraphicFramePr>
        <p:xfrm>
          <a:off x="457200" y="1142983"/>
          <a:ext cx="8235014" cy="4663440"/>
        </p:xfrm>
        <a:graphic>
          <a:graphicData uri="http://schemas.openxmlformats.org/drawingml/2006/table">
            <a:tbl>
              <a:tblPr firstRow="1" bandRow="1">
                <a:tableStyleId>{5C22544A-7EE6-4342-B048-85BDC9FD1C3A}</a:tableStyleId>
              </a:tblPr>
              <a:tblGrid>
                <a:gridCol w="2257412"/>
                <a:gridCol w="1034428"/>
                <a:gridCol w="1645920"/>
                <a:gridCol w="1605932"/>
                <a:gridCol w="1691322"/>
              </a:tblGrid>
              <a:tr h="359541">
                <a:tc rowSpan="3">
                  <a:txBody>
                    <a:bodyPr/>
                    <a:lstStyle/>
                    <a:p>
                      <a:endParaRPr lang="tr-TR" dirty="0" smtClean="0">
                        <a:solidFill>
                          <a:schemeClr val="tx1"/>
                        </a:solidFill>
                      </a:endParaRPr>
                    </a:p>
                    <a:p>
                      <a:r>
                        <a:rPr lang="tr-TR" dirty="0" smtClean="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tr-TR" dirty="0" smtClean="0">
                          <a:solidFill>
                            <a:schemeClr val="tx1"/>
                          </a:solidFill>
                        </a:rPr>
                        <a:t>               </a:t>
                      </a:r>
                      <a:r>
                        <a:rPr lang="tr-TR" dirty="0" smtClean="0">
                          <a:solidFill>
                            <a:schemeClr val="tx1"/>
                          </a:solidFill>
                          <a:latin typeface="Times New Roman" pitchFamily="18" charset="0"/>
                          <a:cs typeface="Times New Roman" pitchFamily="18" charset="0"/>
                        </a:rPr>
                        <a:t>DÖNEMLER </a:t>
                      </a:r>
                      <a:endParaRPr lang="tr-TR"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a:p>
                  </a:txBody>
                  <a:tcPr/>
                </a:tc>
              </a:tr>
              <a:tr h="886540">
                <a:tc v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2015-16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2016-2017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2017-18 Tahmini</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2017-18/</a:t>
                      </a:r>
                    </a:p>
                    <a:p>
                      <a:r>
                        <a:rPr lang="tr-TR" b="1" dirty="0" smtClean="0">
                          <a:solidFill>
                            <a:schemeClr val="tx1"/>
                          </a:solidFill>
                          <a:latin typeface="Times New Roman" pitchFamily="18" charset="0"/>
                          <a:cs typeface="Times New Roman" pitchFamily="18" charset="0"/>
                        </a:rPr>
                        <a:t>2016-17 Farkı</a:t>
                      </a:r>
                    </a:p>
                    <a:p>
                      <a:r>
                        <a:rPr lang="tr-TR" b="1" dirty="0" smtClean="0">
                          <a:solidFill>
                            <a:schemeClr val="tx1"/>
                          </a:solidFill>
                          <a:latin typeface="Times New Roman" pitchFamily="18" charset="0"/>
                          <a:cs typeface="Times New Roman" pitchFamily="18" charset="0"/>
                        </a:rPr>
                        <a:t>      (%)</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4616">
                <a:tc vMerge="1">
                  <a:txBody>
                    <a:bodyPr/>
                    <a:lstStyle/>
                    <a:p>
                      <a:endParaRPr lang="tr-TR"/>
                    </a:p>
                  </a:txBody>
                  <a:tcPr/>
                </a:tc>
                <a:tc gridSpan="4">
                  <a:txBody>
                    <a:bodyPr/>
                    <a:lstStyle/>
                    <a:p>
                      <a:r>
                        <a:rPr lang="tr-TR" b="1" dirty="0" smtClean="0">
                          <a:solidFill>
                            <a:srgbClr val="0000FF"/>
                          </a:solidFill>
                          <a:latin typeface="Times New Roman" pitchFamily="18" charset="0"/>
                          <a:cs typeface="Times New Roman" pitchFamily="18" charset="0"/>
                        </a:rPr>
                        <a:t>                     Milyon Ton</a:t>
                      </a:r>
                      <a:r>
                        <a:rPr lang="tr-TR" b="1" baseline="0" dirty="0" smtClean="0">
                          <a:solidFill>
                            <a:srgbClr val="0000FF"/>
                          </a:solidFill>
                          <a:latin typeface="Times New Roman" pitchFamily="18" charset="0"/>
                          <a:cs typeface="Times New Roman" pitchFamily="18" charset="0"/>
                        </a:rPr>
                        <a:t>  (İşlenmiş Pirinç)</a:t>
                      </a:r>
                      <a:endParaRPr lang="tr-TR"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a:p>
                  </a:txBody>
                  <a:tcPr/>
                </a:tc>
              </a:tr>
              <a:tr h="359541">
                <a:tc>
                  <a:txBody>
                    <a:bodyPr/>
                    <a:lstStyle/>
                    <a:p>
                      <a:r>
                        <a:rPr lang="tr-TR" b="1" dirty="0" smtClean="0">
                          <a:solidFill>
                            <a:schemeClr val="tx1"/>
                          </a:solidFill>
                          <a:latin typeface="Times New Roman" pitchFamily="18" charset="0"/>
                          <a:cs typeface="Times New Roman" pitchFamily="18" charset="0"/>
                        </a:rPr>
                        <a:t>Üretim</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490,9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501,0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500,8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0,0</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41">
                <a:tc>
                  <a:txBody>
                    <a:bodyPr/>
                    <a:lstStyle/>
                    <a:p>
                      <a:r>
                        <a:rPr lang="tr-TR" b="1" dirty="0" smtClean="0">
                          <a:solidFill>
                            <a:schemeClr val="tx1"/>
                          </a:solidFill>
                          <a:latin typeface="Times New Roman" pitchFamily="18" charset="0"/>
                          <a:cs typeface="Times New Roman" pitchFamily="18" charset="0"/>
                        </a:rPr>
                        <a:t>Toplam</a:t>
                      </a:r>
                      <a:r>
                        <a:rPr lang="tr-TR" b="1" baseline="0" dirty="0" smtClean="0">
                          <a:solidFill>
                            <a:schemeClr val="tx1"/>
                          </a:solidFill>
                          <a:latin typeface="Times New Roman" pitchFamily="18" charset="0"/>
                          <a:cs typeface="Times New Roman" pitchFamily="18" charset="0"/>
                        </a:rPr>
                        <a:t> Tedarik</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703,3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710,7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715,9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0,7</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41">
                <a:tc>
                  <a:txBody>
                    <a:bodyPr/>
                    <a:lstStyle/>
                    <a:p>
                      <a:r>
                        <a:rPr lang="tr-TR" b="1" dirty="0" smtClean="0">
                          <a:solidFill>
                            <a:schemeClr val="tx1"/>
                          </a:solidFill>
                          <a:latin typeface="Times New Roman" pitchFamily="18" charset="0"/>
                          <a:cs typeface="Times New Roman" pitchFamily="18" charset="0"/>
                        </a:rPr>
                        <a:t> Toplam Kullanım</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492,4</a:t>
                      </a:r>
                      <a:r>
                        <a:rPr lang="tr-TR" b="1" dirty="0">
                          <a:solidFill>
                            <a:schemeClr val="tx1"/>
                          </a:solidFill>
                          <a:latin typeface="Times New Roman" pitchFamily="18" charset="0"/>
                          <a:cs typeface="Times New Roman"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497,8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503,2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1,1</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86540">
                <a:tc>
                  <a:txBody>
                    <a:bodyPr/>
                    <a:lstStyle/>
                    <a:p>
                      <a:r>
                        <a:rPr lang="tr-TR" b="1" dirty="0" smtClean="0">
                          <a:solidFill>
                            <a:schemeClr val="tx1"/>
                          </a:solidFill>
                          <a:latin typeface="Times New Roman" pitchFamily="18" charset="0"/>
                          <a:cs typeface="Times New Roman" pitchFamily="18" charset="0"/>
                        </a:rPr>
                        <a:t>Gıda</a:t>
                      </a:r>
                      <a:r>
                        <a:rPr lang="tr-TR" b="1" baseline="0" dirty="0" smtClean="0">
                          <a:solidFill>
                            <a:schemeClr val="tx1"/>
                          </a:solidFill>
                          <a:latin typeface="Times New Roman" pitchFamily="18" charset="0"/>
                          <a:cs typeface="Times New Roman" pitchFamily="18" charset="0"/>
                        </a:rPr>
                        <a:t> Olarak </a:t>
                      </a:r>
                    </a:p>
                    <a:p>
                      <a:r>
                        <a:rPr lang="tr-TR" b="1" baseline="0" dirty="0" smtClean="0">
                          <a:solidFill>
                            <a:schemeClr val="tx1"/>
                          </a:solidFill>
                          <a:latin typeface="Times New Roman" pitchFamily="18" charset="0"/>
                          <a:cs typeface="Times New Roman" pitchFamily="18" charset="0"/>
                        </a:rPr>
                        <a:t>Hayvan Yemi Olarak</a:t>
                      </a:r>
                      <a:endParaRPr lang="tr-TR" b="1" dirty="0" smtClean="0">
                        <a:solidFill>
                          <a:schemeClr val="tx1"/>
                        </a:solidFill>
                        <a:latin typeface="Times New Roman" pitchFamily="18" charset="0"/>
                        <a:cs typeface="Times New Roman" pitchFamily="18" charset="0"/>
                      </a:endParaRPr>
                    </a:p>
                    <a:p>
                      <a:r>
                        <a:rPr lang="tr-TR" b="1" dirty="0" smtClean="0">
                          <a:solidFill>
                            <a:schemeClr val="tx1"/>
                          </a:solidFill>
                          <a:latin typeface="Times New Roman" pitchFamily="18" charset="0"/>
                          <a:cs typeface="Times New Roman" pitchFamily="18" charset="0"/>
                        </a:rPr>
                        <a:t>Diğer Amaçlar</a:t>
                      </a:r>
                      <a:r>
                        <a:rPr lang="tr-TR" b="1" baseline="0" dirty="0" smtClean="0">
                          <a:solidFill>
                            <a:schemeClr val="tx1"/>
                          </a:solidFill>
                          <a:latin typeface="Times New Roman" pitchFamily="18" charset="0"/>
                          <a:cs typeface="Times New Roman" pitchFamily="18" charset="0"/>
                        </a:rPr>
                        <a:t> İçin</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395,8</a:t>
                      </a:r>
                    </a:p>
                    <a:p>
                      <a:r>
                        <a:rPr lang="tr-TR" b="1" dirty="0" smtClean="0">
                          <a:solidFill>
                            <a:schemeClr val="tx1"/>
                          </a:solidFill>
                          <a:latin typeface="Times New Roman" pitchFamily="18" charset="0"/>
                          <a:cs typeface="Times New Roman" pitchFamily="18" charset="0"/>
                        </a:rPr>
                        <a:t>18,2</a:t>
                      </a:r>
                    </a:p>
                    <a:p>
                      <a:r>
                        <a:rPr lang="tr-TR" b="1" dirty="0" smtClean="0">
                          <a:solidFill>
                            <a:schemeClr val="tx1"/>
                          </a:solidFill>
                          <a:latin typeface="Times New Roman" pitchFamily="18" charset="0"/>
                          <a:cs typeface="Times New Roman" pitchFamily="18" charset="0"/>
                        </a:rPr>
                        <a:t>78,6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400,9</a:t>
                      </a:r>
                    </a:p>
                    <a:p>
                      <a:r>
                        <a:rPr lang="tr-TR" b="1" dirty="0" smtClean="0">
                          <a:solidFill>
                            <a:schemeClr val="tx1"/>
                          </a:solidFill>
                          <a:latin typeface="Times New Roman" pitchFamily="18" charset="0"/>
                          <a:cs typeface="Times New Roman" pitchFamily="18" charset="0"/>
                        </a:rPr>
                        <a:t>   17,7</a:t>
                      </a:r>
                    </a:p>
                    <a:p>
                      <a:r>
                        <a:rPr lang="tr-TR" b="1" dirty="0" smtClean="0">
                          <a:solidFill>
                            <a:schemeClr val="tx1"/>
                          </a:solidFill>
                          <a:latin typeface="Times New Roman" pitchFamily="18" charset="0"/>
                          <a:cs typeface="Times New Roman" pitchFamily="18" charset="0"/>
                        </a:rPr>
                        <a:t>   79,1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406,6</a:t>
                      </a:r>
                    </a:p>
                    <a:p>
                      <a:r>
                        <a:rPr lang="tr-TR" b="1" dirty="0" smtClean="0">
                          <a:solidFill>
                            <a:schemeClr val="tx1"/>
                          </a:solidFill>
                          <a:latin typeface="Times New Roman" pitchFamily="18" charset="0"/>
                          <a:cs typeface="Times New Roman" pitchFamily="18" charset="0"/>
                        </a:rPr>
                        <a:t>  17,8</a:t>
                      </a:r>
                    </a:p>
                    <a:p>
                      <a:r>
                        <a:rPr lang="tr-TR" b="1" dirty="0" smtClean="0">
                          <a:solidFill>
                            <a:schemeClr val="tx1"/>
                          </a:solidFill>
                          <a:latin typeface="Times New Roman" pitchFamily="18" charset="0"/>
                          <a:cs typeface="Times New Roman" pitchFamily="18" charset="0"/>
                        </a:rPr>
                        <a:t>  78,8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1,4</a:t>
                      </a:r>
                    </a:p>
                    <a:p>
                      <a:r>
                        <a:rPr lang="tr-TR" b="1" dirty="0" smtClean="0">
                          <a:latin typeface="Times New Roman" pitchFamily="18" charset="0"/>
                          <a:cs typeface="Times New Roman" pitchFamily="18" charset="0"/>
                        </a:rPr>
                        <a:t> 0,2</a:t>
                      </a:r>
                    </a:p>
                    <a:p>
                      <a:r>
                        <a:rPr lang="tr-TR" b="1" dirty="0" smtClean="0">
                          <a:latin typeface="Times New Roman" pitchFamily="18" charset="0"/>
                          <a:cs typeface="Times New Roman" pitchFamily="18" charset="0"/>
                        </a:rPr>
                        <a:t> - 0,3</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41">
                <a:tc>
                  <a:txBody>
                    <a:bodyPr/>
                    <a:lstStyle/>
                    <a:p>
                      <a:r>
                        <a:rPr lang="tr-TR" b="1" dirty="0" smtClean="0">
                          <a:solidFill>
                            <a:schemeClr val="tx1"/>
                          </a:solidFill>
                          <a:latin typeface="Times New Roman" pitchFamily="18" charset="0"/>
                          <a:cs typeface="Times New Roman" pitchFamily="18" charset="0"/>
                        </a:rPr>
                        <a:t>Ticareti Yapılan</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41,7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45,0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45,4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1,0</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0578">
                <a:tc>
                  <a:txBody>
                    <a:bodyPr/>
                    <a:lstStyle/>
                    <a:p>
                      <a:r>
                        <a:rPr lang="tr-TR" b="1" dirty="0" smtClean="0">
                          <a:solidFill>
                            <a:schemeClr val="tx1"/>
                          </a:solidFill>
                          <a:latin typeface="Times New Roman" pitchFamily="18" charset="0"/>
                          <a:cs typeface="Times New Roman" pitchFamily="18" charset="0"/>
                        </a:rPr>
                        <a:t>Sezon Sonu </a:t>
                      </a:r>
                    </a:p>
                    <a:p>
                      <a:r>
                        <a:rPr lang="tr-TR" b="1" dirty="0" smtClean="0">
                          <a:solidFill>
                            <a:schemeClr val="tx1"/>
                          </a:solidFill>
                          <a:latin typeface="Times New Roman" pitchFamily="18" charset="0"/>
                          <a:cs typeface="Times New Roman" pitchFamily="18" charset="0"/>
                        </a:rPr>
                        <a:t>Stok Durumu</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166,5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168,5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169,2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latin typeface="Times New Roman" pitchFamily="18" charset="0"/>
                          <a:cs typeface="Times New Roman" pitchFamily="18" charset="0"/>
                        </a:rPr>
                        <a:t>0,4</a:t>
                      </a:r>
                      <a:endParaRPr lang="tr-TR"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3 Slayt Numarası Yer Tutucusu"/>
          <p:cNvSpPr>
            <a:spLocks noGrp="1"/>
          </p:cNvSpPr>
          <p:nvPr>
            <p:ph type="sldNum" sz="quarter" idx="12"/>
          </p:nvPr>
        </p:nvSpPr>
        <p:spPr/>
        <p:txBody>
          <a:bodyPr/>
          <a:lstStyle/>
          <a:p>
            <a:fld id="{F302176B-0E47-46AC-8F43-DAB4B8A37D06}" type="slidenum">
              <a:rPr lang="tr-TR" smtClean="0"/>
              <a:pPr/>
              <a:t>16</a:t>
            </a:fld>
            <a:endParaRPr lang="tr-T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85852" y="0"/>
            <a:ext cx="7358114" cy="71435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smtClean="0">
              <a:ln>
                <a:noFill/>
              </a:ln>
              <a:solidFill>
                <a:srgbClr val="A50021"/>
              </a:solidFill>
              <a:effectLst/>
              <a:uLnTx/>
              <a:uFillTx/>
              <a:latin typeface="+mj-lt"/>
              <a:ea typeface="+mj-ea"/>
              <a:cs typeface="+mj-cs"/>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pPr/>
              <a:t>17</a:t>
            </a:fld>
            <a:endParaRPr lang="tr-TR"/>
          </a:p>
        </p:txBody>
      </p:sp>
      <p:graphicFrame>
        <p:nvGraphicFramePr>
          <p:cNvPr id="7" name="6 Tablo"/>
          <p:cNvGraphicFramePr>
            <a:graphicFrameLocks noGrp="1"/>
          </p:cNvGraphicFramePr>
          <p:nvPr/>
        </p:nvGraphicFramePr>
        <p:xfrm>
          <a:off x="1857356" y="928675"/>
          <a:ext cx="6143668" cy="5524889"/>
        </p:xfrm>
        <a:graphic>
          <a:graphicData uri="http://schemas.openxmlformats.org/drawingml/2006/table">
            <a:tbl>
              <a:tblPr/>
              <a:tblGrid>
                <a:gridCol w="2071702"/>
                <a:gridCol w="4071966"/>
              </a:tblGrid>
              <a:tr h="500061">
                <a:tc>
                  <a:txBody>
                    <a:bodyPr/>
                    <a:lstStyle/>
                    <a:p>
                      <a:pPr algn="l" fontAlgn="b"/>
                      <a:r>
                        <a:rPr lang="tr-TR" sz="2400" b="1" i="0" u="none" strike="noStrike" dirty="0" smtClean="0">
                          <a:solidFill>
                            <a:srgbClr val="0000FF"/>
                          </a:solidFill>
                          <a:latin typeface="Calibri"/>
                        </a:rPr>
                        <a:t>Yıllar</a:t>
                      </a:r>
                      <a:endParaRPr lang="tr-TR" sz="24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400" b="1" i="0" u="none" strike="noStrike" dirty="0">
                          <a:solidFill>
                            <a:srgbClr val="0000FF"/>
                          </a:solidFill>
                          <a:latin typeface="Calibri"/>
                        </a:rPr>
                        <a:t>Dünyada Ticareti Yapılan Pirinç Miktarı (Milyon Ton)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8607">
                <a:tc>
                  <a:txBody>
                    <a:bodyPr/>
                    <a:lstStyle/>
                    <a:p>
                      <a:pPr algn="ctr" fontAlgn="t"/>
                      <a:r>
                        <a:rPr lang="tr-TR" sz="2400" b="1" i="0" u="none" strike="noStrike" dirty="0">
                          <a:solidFill>
                            <a:srgbClr val="000000"/>
                          </a:solidFill>
                          <a:latin typeface="Times New Roman"/>
                        </a:rPr>
                        <a:t>2005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29,9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037">
                <a:tc>
                  <a:txBody>
                    <a:bodyPr/>
                    <a:lstStyle/>
                    <a:p>
                      <a:pPr algn="ctr" fontAlgn="t"/>
                      <a:r>
                        <a:rPr lang="tr-TR" sz="2400" b="1" i="0" u="none" strike="noStrike" dirty="0">
                          <a:solidFill>
                            <a:srgbClr val="000000"/>
                          </a:solidFill>
                          <a:latin typeface="Times New Roman"/>
                        </a:rPr>
                        <a:t>2006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29,2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467">
                <a:tc>
                  <a:txBody>
                    <a:bodyPr/>
                    <a:lstStyle/>
                    <a:p>
                      <a:pPr algn="ctr" fontAlgn="t"/>
                      <a:r>
                        <a:rPr lang="tr-TR" sz="2400" b="1" i="0" u="none" strike="noStrike" dirty="0">
                          <a:solidFill>
                            <a:srgbClr val="000000"/>
                          </a:solidFill>
                          <a:latin typeface="Times New Roman"/>
                        </a:rPr>
                        <a:t>2007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897">
                <a:tc>
                  <a:txBody>
                    <a:bodyPr/>
                    <a:lstStyle/>
                    <a:p>
                      <a:pPr algn="ctr" fontAlgn="t"/>
                      <a:r>
                        <a:rPr lang="tr-TR" sz="2400" b="1" i="0" u="none" strike="noStrike" dirty="0">
                          <a:solidFill>
                            <a:srgbClr val="000000"/>
                          </a:solidFill>
                          <a:latin typeface="Times New Roman"/>
                        </a:rPr>
                        <a:t>2008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30,1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327">
                <a:tc>
                  <a:txBody>
                    <a:bodyPr/>
                    <a:lstStyle/>
                    <a:p>
                      <a:pPr algn="ctr" fontAlgn="t"/>
                      <a:r>
                        <a:rPr lang="tr-TR" sz="2400" b="1" i="0" u="none" strike="noStrike" dirty="0">
                          <a:solidFill>
                            <a:srgbClr val="000000"/>
                          </a:solidFill>
                          <a:latin typeface="Times New Roman"/>
                        </a:rPr>
                        <a:t>2009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29,6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757">
                <a:tc>
                  <a:txBody>
                    <a:bodyPr/>
                    <a:lstStyle/>
                    <a:p>
                      <a:pPr algn="ctr" fontAlgn="t"/>
                      <a:r>
                        <a:rPr lang="tr-TR" sz="2400" b="1" i="0" u="none" strike="noStrike" dirty="0">
                          <a:solidFill>
                            <a:srgbClr val="000000"/>
                          </a:solidFill>
                          <a:latin typeface="Times New Roman"/>
                        </a:rPr>
                        <a:t>2010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7187">
                <a:tc>
                  <a:txBody>
                    <a:bodyPr/>
                    <a:lstStyle/>
                    <a:p>
                      <a:pPr algn="ctr" fontAlgn="t"/>
                      <a:r>
                        <a:rPr lang="tr-TR" sz="2400" b="1" i="0" u="none" strike="noStrike" dirty="0">
                          <a:solidFill>
                            <a:srgbClr val="000000"/>
                          </a:solidFill>
                          <a:latin typeface="Times New Roman"/>
                        </a:rPr>
                        <a:t>2011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36,1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055">
                <a:tc>
                  <a:txBody>
                    <a:bodyPr/>
                    <a:lstStyle/>
                    <a:p>
                      <a:pPr algn="ctr" fontAlgn="t"/>
                      <a:r>
                        <a:rPr lang="tr-TR" sz="2400" b="1" i="0" u="none" strike="noStrike" dirty="0">
                          <a:solidFill>
                            <a:srgbClr val="000000"/>
                          </a:solidFill>
                          <a:latin typeface="Times New Roman"/>
                        </a:rPr>
                        <a:t>2012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38,7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485">
                <a:tc>
                  <a:txBody>
                    <a:bodyPr/>
                    <a:lstStyle/>
                    <a:p>
                      <a:pPr algn="ctr" fontAlgn="t"/>
                      <a:r>
                        <a:rPr lang="tr-TR" sz="2400" b="1" i="0" u="none" strike="noStrike" dirty="0">
                          <a:solidFill>
                            <a:srgbClr val="000000"/>
                          </a:solidFill>
                          <a:latin typeface="Times New Roman"/>
                        </a:rPr>
                        <a:t>2013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a:solidFill>
                            <a:srgbClr val="000000"/>
                          </a:solidFill>
                          <a:latin typeface="Times New Roman"/>
                        </a:rPr>
                        <a:t>37,3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915">
                <a:tc>
                  <a:txBody>
                    <a:bodyPr/>
                    <a:lstStyle/>
                    <a:p>
                      <a:pPr algn="ctr" fontAlgn="t"/>
                      <a:r>
                        <a:rPr lang="tr-TR" sz="2400" b="1" i="0" u="none" strike="noStrike" dirty="0">
                          <a:solidFill>
                            <a:srgbClr val="000000"/>
                          </a:solidFill>
                          <a:latin typeface="Times New Roman"/>
                        </a:rPr>
                        <a:t>2014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smtClean="0">
                          <a:solidFill>
                            <a:srgbClr val="000000"/>
                          </a:solidFill>
                          <a:latin typeface="Times New Roman"/>
                        </a:rPr>
                        <a:t>45,6</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345">
                <a:tc>
                  <a:txBody>
                    <a:bodyPr/>
                    <a:lstStyle/>
                    <a:p>
                      <a:pPr algn="ctr" fontAlgn="t"/>
                      <a:r>
                        <a:rPr lang="tr-TR" sz="2400" b="1" i="0" u="none" strike="noStrike" dirty="0" smtClean="0">
                          <a:solidFill>
                            <a:srgbClr val="000000"/>
                          </a:solidFill>
                          <a:latin typeface="Times New Roman"/>
                        </a:rPr>
                        <a:t>2015</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smtClean="0">
                          <a:solidFill>
                            <a:srgbClr val="000000"/>
                          </a:solidFill>
                          <a:latin typeface="Times New Roman"/>
                        </a:rPr>
                        <a:t>44,7</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4337">
                <a:tc>
                  <a:txBody>
                    <a:bodyPr/>
                    <a:lstStyle/>
                    <a:p>
                      <a:pPr algn="ctr" fontAlgn="t"/>
                      <a:r>
                        <a:rPr lang="tr-TR" sz="2400" b="1" i="0" u="none" strike="noStrike" dirty="0" smtClean="0">
                          <a:solidFill>
                            <a:srgbClr val="000000"/>
                          </a:solidFill>
                          <a:latin typeface="Times New Roman"/>
                        </a:rPr>
                        <a:t>2016</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smtClean="0">
                          <a:solidFill>
                            <a:srgbClr val="000000"/>
                          </a:solidFill>
                          <a:latin typeface="Times New Roman"/>
                        </a:rPr>
                        <a:t>41,5</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4249">
                <a:tc>
                  <a:txBody>
                    <a:bodyPr/>
                    <a:lstStyle/>
                    <a:p>
                      <a:pPr algn="ctr" fontAlgn="t"/>
                      <a:r>
                        <a:rPr lang="tr-TR" sz="2400" b="1" i="0" u="none" strike="noStrike" dirty="0" smtClean="0">
                          <a:solidFill>
                            <a:srgbClr val="000000"/>
                          </a:solidFill>
                          <a:latin typeface="Times New Roman"/>
                        </a:rPr>
                        <a:t>2017</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tr-TR" sz="2400" b="1" i="0" u="none" strike="noStrike" dirty="0" smtClean="0">
                          <a:solidFill>
                            <a:srgbClr val="000000"/>
                          </a:solidFill>
                          <a:latin typeface="Times New Roman"/>
                        </a:rPr>
                        <a:t>45,0</a:t>
                      </a:r>
                      <a:endParaRPr lang="tr-TR" sz="2400" b="1" i="0" u="none" strike="noStrike" dirty="0">
                        <a:solidFill>
                          <a:srgbClr val="000000"/>
                        </a:solidFill>
                        <a:latin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2"/>
          <p:cNvSpPr txBox="1">
            <a:spLocks noChangeArrowheads="1"/>
          </p:cNvSpPr>
          <p:nvPr/>
        </p:nvSpPr>
        <p:spPr>
          <a:xfrm>
            <a:off x="1285852" y="214290"/>
            <a:ext cx="7215238" cy="50006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rgbClr val="A50021"/>
                </a:solidFill>
                <a:effectLst/>
                <a:uLnTx/>
                <a:uFillTx/>
                <a:latin typeface="Times New Roman" pitchFamily="18" charset="0"/>
                <a:ea typeface="+mj-ea"/>
                <a:cs typeface="Times New Roman" pitchFamily="18" charset="0"/>
              </a:rPr>
              <a:t>Dünyada Ticarete Konu Olan Pirinç Miktarı</a:t>
            </a:r>
            <a:endParaRPr kumimoji="0" lang="en-US" sz="2800" b="1" i="0" u="none" strike="noStrike" kern="1200" cap="none" spc="0" normalizeH="0" baseline="0" noProof="0" dirty="0" smtClean="0">
              <a:ln>
                <a:noFill/>
              </a:ln>
              <a:solidFill>
                <a:srgbClr val="A5002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afik"/>
          <p:cNvGraphicFramePr/>
          <p:nvPr>
            <p:extLst>
              <p:ext uri="{D42A27DB-BD31-4B8C-83A1-F6EECF244321}">
                <p14:modId xmlns:p14="http://schemas.microsoft.com/office/powerpoint/2010/main" val="1741819305"/>
              </p:ext>
            </p:extLst>
          </p:nvPr>
        </p:nvGraphicFramePr>
        <p:xfrm>
          <a:off x="785786" y="357166"/>
          <a:ext cx="7572428" cy="52149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229600" cy="785818"/>
          </a:xfrm>
        </p:spPr>
        <p:txBody>
          <a:bodyPr>
            <a:normAutofit fontScale="90000"/>
          </a:bodyPr>
          <a:lstStyle/>
          <a:p>
            <a:r>
              <a:rPr lang="tr-TR" sz="3600" b="1" dirty="0" smtClean="0">
                <a:solidFill>
                  <a:srgbClr val="0033CC"/>
                </a:solidFill>
                <a:latin typeface="Times New Roman" pitchFamily="18" charset="0"/>
                <a:cs typeface="Times New Roman" pitchFamily="18" charset="0"/>
              </a:rPr>
              <a:t>Dünyada Pirinç İhraç Eden Önemli Ülkelerin İhracat Miktarları (Milyon/Ton)</a:t>
            </a:r>
            <a:endParaRPr lang="tr-TR" sz="3600" b="1" dirty="0">
              <a:solidFill>
                <a:srgbClr val="0033CC"/>
              </a:solidFill>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1142976" y="1214422"/>
          <a:ext cx="7358115" cy="3602990"/>
        </p:xfrm>
        <a:graphic>
          <a:graphicData uri="http://schemas.openxmlformats.org/drawingml/2006/table">
            <a:tbl>
              <a:tblPr/>
              <a:tblGrid>
                <a:gridCol w="2500330"/>
                <a:gridCol w="1928826"/>
                <a:gridCol w="2928959"/>
              </a:tblGrid>
              <a:tr h="642942">
                <a:tc>
                  <a:txBody>
                    <a:bodyPr/>
                    <a:lstStyle/>
                    <a:p>
                      <a:pPr algn="l" fontAlgn="b"/>
                      <a:endParaRPr lang="tr-TR" sz="3600" b="1" i="0" u="none" strike="noStrike" dirty="0">
                        <a:solidFill>
                          <a:srgbClr val="FF0000"/>
                        </a:solidFill>
                        <a:latin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FF0000"/>
                          </a:solidFill>
                          <a:latin typeface="Times New Roman"/>
                        </a:rPr>
                        <a:t>2017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FF0000"/>
                          </a:solidFill>
                          <a:latin typeface="Times New Roman"/>
                        </a:rPr>
                        <a:t>2018 Tahmini</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8448">
                <a:tc>
                  <a:txBody>
                    <a:bodyPr/>
                    <a:lstStyle/>
                    <a:p>
                      <a:pPr algn="l" fontAlgn="b"/>
                      <a:r>
                        <a:rPr lang="tr-TR" sz="3600" b="1" i="0" u="none" strike="noStrike" dirty="0">
                          <a:solidFill>
                            <a:srgbClr val="000000"/>
                          </a:solidFill>
                          <a:latin typeface="Times New Roman"/>
                        </a:rPr>
                        <a:t>Hindistan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11,2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10,7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2852">
                <a:tc>
                  <a:txBody>
                    <a:bodyPr/>
                    <a:lstStyle/>
                    <a:p>
                      <a:pPr algn="l" fontAlgn="b"/>
                      <a:r>
                        <a:rPr lang="tr-TR" sz="3600" b="1" i="0" u="none" strike="noStrike" dirty="0">
                          <a:solidFill>
                            <a:srgbClr val="000000"/>
                          </a:solidFill>
                          <a:latin typeface="Times New Roman"/>
                        </a:rPr>
                        <a:t>Tayland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10,9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10,4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2852">
                <a:tc>
                  <a:txBody>
                    <a:bodyPr/>
                    <a:lstStyle/>
                    <a:p>
                      <a:pPr algn="l" fontAlgn="b"/>
                      <a:r>
                        <a:rPr lang="tr-TR" sz="3600" b="1" i="0" u="none" strike="noStrike">
                          <a:solidFill>
                            <a:srgbClr val="000000"/>
                          </a:solidFill>
                          <a:latin typeface="Times New Roman"/>
                        </a:rPr>
                        <a:t>Vietnam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a:solidFill>
                            <a:srgbClr val="000000"/>
                          </a:solidFill>
                          <a:latin typeface="Times New Roman"/>
                        </a:rPr>
                        <a:t>6,9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2852">
                <a:tc>
                  <a:txBody>
                    <a:bodyPr/>
                    <a:lstStyle/>
                    <a:p>
                      <a:pPr algn="l" fontAlgn="b"/>
                      <a:r>
                        <a:rPr lang="tr-TR" sz="3600" b="1" i="0" u="none" strike="noStrike">
                          <a:solidFill>
                            <a:srgbClr val="000000"/>
                          </a:solidFill>
                          <a:latin typeface="Times New Roman"/>
                        </a:rPr>
                        <a:t>Pakistan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a:solidFill>
                            <a:srgbClr val="000000"/>
                          </a:solidFill>
                          <a:latin typeface="Times New Roman"/>
                        </a:rPr>
                        <a:t>3,7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2852">
                <a:tc>
                  <a:txBody>
                    <a:bodyPr/>
                    <a:lstStyle/>
                    <a:p>
                      <a:pPr algn="l" fontAlgn="b"/>
                      <a:r>
                        <a:rPr lang="tr-TR" sz="3600" b="1" i="0" u="none" strike="noStrike">
                          <a:solidFill>
                            <a:srgbClr val="000000"/>
                          </a:solidFill>
                          <a:latin typeface="Times New Roman"/>
                        </a:rPr>
                        <a:t>ABD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a:solidFill>
                            <a:srgbClr val="000000"/>
                          </a:solidFill>
                          <a:latin typeface="Times New Roman"/>
                        </a:rPr>
                        <a:t>3,6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3600" b="1" i="0" u="none" strike="noStrike" dirty="0">
                          <a:solidFill>
                            <a:srgbClr val="000000"/>
                          </a:solidFill>
                          <a:latin typeface="Times New Roman"/>
                        </a:rPr>
                        <a:t>3,5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357158" y="214290"/>
            <a:ext cx="8143932" cy="6000792"/>
          </a:xfrm>
        </p:spPr>
        <p:txBody>
          <a:bodyPr>
            <a:normAutofit fontScale="85000" lnSpcReduction="10000"/>
          </a:bodyPr>
          <a:lstStyle/>
          <a:p>
            <a:pPr algn="l"/>
            <a:endParaRPr lang="tr-TR" dirty="0" smtClean="0"/>
          </a:p>
          <a:p>
            <a:pPr algn="l"/>
            <a:r>
              <a:rPr lang="tr-TR" dirty="0" smtClean="0"/>
              <a:t>	</a:t>
            </a:r>
            <a:r>
              <a:rPr lang="tr-TR" sz="2000" b="1" dirty="0" smtClean="0">
                <a:solidFill>
                  <a:srgbClr val="FF0000"/>
                </a:solidFill>
                <a:latin typeface="Times New Roman" pitchFamily="18" charset="0"/>
                <a:cs typeface="Times New Roman" pitchFamily="18" charset="0"/>
              </a:rPr>
              <a:t>ÇELTİĞİN ÖNEMİ</a:t>
            </a:r>
          </a:p>
          <a:p>
            <a:pPr algn="l">
              <a:lnSpc>
                <a:spcPct val="120000"/>
              </a:lnSpc>
              <a:spcBef>
                <a:spcPts val="0"/>
              </a:spcBef>
            </a:pPr>
            <a:r>
              <a:rPr lang="tr-TR" sz="2000" b="1" dirty="0" smtClean="0">
                <a:solidFill>
                  <a:schemeClr val="tx1"/>
                </a:solidFill>
                <a:latin typeface="Times New Roman" pitchFamily="18" charset="0"/>
                <a:cs typeface="Times New Roman" pitchFamily="18" charset="0"/>
              </a:rPr>
              <a:t>	</a:t>
            </a:r>
            <a:r>
              <a:rPr lang="tr-TR" sz="2800" b="1" dirty="0" smtClean="0">
                <a:solidFill>
                  <a:schemeClr val="tx1"/>
                </a:solidFill>
                <a:latin typeface="Times New Roman" pitchFamily="18" charset="0"/>
                <a:cs typeface="Times New Roman" pitchFamily="18" charset="0"/>
              </a:rPr>
              <a:t>Çeltik dünyada üç milyardan fazla insanın temel besin maddesi kaynağıdır. </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Dünyada 114 ülkede üretimi yapılmaktadır, 50’den fazla ülke 100 000 tondan fazla üretime sahiptir.</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Çeltik Asya kıtasında, çok sayıdaki önemli ülkenin ana besin kanyağıdır. Bunlara Afrika ve Güney Amerika’dan bazı ülkeleri de ilave edebiliriz. </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a:t>
            </a:r>
          </a:p>
          <a:p>
            <a:pPr algn="l">
              <a:lnSpc>
                <a:spcPct val="120000"/>
              </a:lnSpc>
              <a:spcBef>
                <a:spcPts val="0"/>
              </a:spcBef>
            </a:pPr>
            <a:r>
              <a:rPr lang="tr-TR" sz="2800" b="1" dirty="0" smtClean="0">
                <a:solidFill>
                  <a:schemeClr val="tx1"/>
                </a:solidFill>
                <a:latin typeface="Times New Roman" pitchFamily="18" charset="0"/>
                <a:cs typeface="Times New Roman" pitchFamily="18" charset="0"/>
              </a:rPr>
              <a:t>	Çeltik tahıllar arasında, insan beslenmesinde; besin maddesi ve kalori sağlamada, en önemli tahıl cinsidir.</a:t>
            </a:r>
          </a:p>
          <a:p>
            <a:pPr algn="l">
              <a:lnSpc>
                <a:spcPct val="120000"/>
              </a:lnSpc>
              <a:spcBef>
                <a:spcPts val="0"/>
              </a:spcBef>
            </a:pPr>
            <a:endParaRPr lang="tr-TR"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42918"/>
          </a:xfrm>
        </p:spPr>
        <p:txBody>
          <a:bodyPr>
            <a:normAutofit/>
          </a:bodyPr>
          <a:lstStyle/>
          <a:p>
            <a:r>
              <a:rPr lang="tr-TR" sz="1800" b="1" dirty="0">
                <a:solidFill>
                  <a:srgbClr val="FF0000"/>
                </a:solidFill>
                <a:latin typeface="Times New Roman" pitchFamily="18" charset="0"/>
                <a:cs typeface="Times New Roman" pitchFamily="18" charset="0"/>
              </a:rPr>
              <a:t>Dünyada Pirinç İhraç Eden Önemli </a:t>
            </a:r>
            <a:r>
              <a:rPr lang="tr-TR" sz="1800" b="1" dirty="0" smtClean="0">
                <a:solidFill>
                  <a:srgbClr val="FF0000"/>
                </a:solidFill>
                <a:latin typeface="Times New Roman" pitchFamily="18" charset="0"/>
                <a:cs typeface="Times New Roman" pitchFamily="18" charset="0"/>
              </a:rPr>
              <a:t>Ülkelerin İhracat </a:t>
            </a:r>
            <a:r>
              <a:rPr lang="tr-TR" sz="1800" b="1" dirty="0">
                <a:solidFill>
                  <a:srgbClr val="FF0000"/>
                </a:solidFill>
                <a:latin typeface="Times New Roman" pitchFamily="18" charset="0"/>
                <a:cs typeface="Times New Roman" pitchFamily="18" charset="0"/>
              </a:rPr>
              <a:t>Miktarları (Mil/Ton)</a:t>
            </a:r>
          </a:p>
        </p:txBody>
      </p:sp>
      <p:graphicFrame>
        <p:nvGraphicFramePr>
          <p:cNvPr id="3" name="10 Grafik"/>
          <p:cNvGraphicFramePr/>
          <p:nvPr/>
        </p:nvGraphicFramePr>
        <p:xfrm>
          <a:off x="714348" y="785794"/>
          <a:ext cx="8143932" cy="52149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648072"/>
          </a:xfrm>
        </p:spPr>
        <p:txBody>
          <a:bodyPr>
            <a:normAutofit/>
          </a:bodyPr>
          <a:lstStyle/>
          <a:p>
            <a:r>
              <a:rPr lang="tr-TR" sz="2800" b="1" dirty="0" smtClean="0">
                <a:solidFill>
                  <a:srgbClr val="FF0000"/>
                </a:solidFill>
                <a:latin typeface="Times New Roman" pitchFamily="18" charset="0"/>
                <a:cs typeface="Times New Roman" pitchFamily="18" charset="0"/>
              </a:rPr>
              <a:t>Dünyada Kıtaların Pirinç İthalatı (Milyon/Ton)</a:t>
            </a:r>
            <a:endParaRPr lang="tr-TR" sz="2800" dirty="0">
              <a:solidFill>
                <a:srgbClr val="FF0000"/>
              </a:solidFill>
              <a:latin typeface="Times New Roman" pitchFamily="18" charset="0"/>
              <a:cs typeface="Times New Roman" pitchFamily="18" charset="0"/>
            </a:endParaRPr>
          </a:p>
        </p:txBody>
      </p:sp>
      <p:graphicFrame>
        <p:nvGraphicFramePr>
          <p:cNvPr id="6" name="5 İçerik Yer Tutucusu"/>
          <p:cNvGraphicFramePr>
            <a:graphicFrameLocks noGrp="1"/>
          </p:cNvGraphicFramePr>
          <p:nvPr>
            <p:ph idx="1"/>
          </p:nvPr>
        </p:nvGraphicFramePr>
        <p:xfrm>
          <a:off x="457200" y="1071550"/>
          <a:ext cx="8229600" cy="3718419"/>
        </p:xfrm>
        <a:graphic>
          <a:graphicData uri="http://schemas.openxmlformats.org/drawingml/2006/table">
            <a:tbl>
              <a:tblPr firstRow="1" bandRow="1">
                <a:tableStyleId>{5C22544A-7EE6-4342-B048-85BDC9FD1C3A}</a:tableStyleId>
              </a:tblPr>
              <a:tblGrid>
                <a:gridCol w="1900222"/>
                <a:gridCol w="1571636"/>
                <a:gridCol w="1465902"/>
                <a:gridCol w="1645920"/>
                <a:gridCol w="1645920"/>
              </a:tblGrid>
              <a:tr h="211853">
                <a:tc rowSpan="2">
                  <a:txBody>
                    <a:bodyPr/>
                    <a:lstStyle/>
                    <a:p>
                      <a:pPr algn="ctr"/>
                      <a:endParaRPr lang="tr-TR" b="1" dirty="0" smtClean="0">
                        <a:solidFill>
                          <a:srgbClr val="0033CC"/>
                        </a:solidFill>
                        <a:latin typeface="Times New Roman" pitchFamily="18" charset="0"/>
                        <a:cs typeface="Times New Roman" pitchFamily="18" charset="0"/>
                      </a:endParaRPr>
                    </a:p>
                    <a:p>
                      <a:pPr algn="ctr"/>
                      <a:r>
                        <a:rPr lang="tr-TR" b="1" dirty="0" smtClean="0">
                          <a:solidFill>
                            <a:srgbClr val="0033CC"/>
                          </a:solidFill>
                          <a:latin typeface="Times New Roman" pitchFamily="18" charset="0"/>
                          <a:cs typeface="Times New Roman" pitchFamily="18" charset="0"/>
                        </a:rPr>
                        <a:t>Kıta </a:t>
                      </a:r>
                      <a:r>
                        <a:rPr lang="tr-TR" b="1" baseline="0" dirty="0" smtClean="0">
                          <a:solidFill>
                            <a:srgbClr val="0033CC"/>
                          </a:solidFill>
                          <a:latin typeface="Times New Roman" pitchFamily="18" charset="0"/>
                          <a:cs typeface="Times New Roman" pitchFamily="18" charset="0"/>
                        </a:rPr>
                        <a:t> Adı</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tr-TR" b="1" dirty="0" smtClean="0">
                          <a:solidFill>
                            <a:srgbClr val="0033CC"/>
                          </a:solidFill>
                          <a:latin typeface="Times New Roman" pitchFamily="18" charset="0"/>
                          <a:cs typeface="Times New Roman" pitchFamily="18" charset="0"/>
                        </a:rPr>
                        <a:t>  Yıllar</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1853">
                <a:tc vMerge="1">
                  <a:txBody>
                    <a:bodyPr/>
                    <a:lstStyle/>
                    <a:p>
                      <a:endParaRPr lang="tr-TR"/>
                    </a:p>
                  </a:txBody>
                  <a:tcPr/>
                </a:tc>
                <a:tc>
                  <a:txBody>
                    <a:bodyPr/>
                    <a:lstStyle/>
                    <a:p>
                      <a:pPr algn="ctr"/>
                      <a:r>
                        <a:rPr lang="tr-TR" b="1" dirty="0" smtClean="0">
                          <a:solidFill>
                            <a:srgbClr val="0033CC"/>
                          </a:solidFill>
                          <a:latin typeface="Times New Roman" pitchFamily="18" charset="0"/>
                          <a:cs typeface="Times New Roman" pitchFamily="18" charset="0"/>
                        </a:rPr>
                        <a:t>2013-2015</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b="1" dirty="0" smtClean="0">
                          <a:solidFill>
                            <a:srgbClr val="0033CC"/>
                          </a:solidFill>
                          <a:latin typeface="Times New Roman" pitchFamily="18" charset="0"/>
                          <a:cs typeface="Times New Roman" pitchFamily="18" charset="0"/>
                        </a:rPr>
                        <a:t>2016</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b="1" dirty="0" smtClean="0">
                          <a:solidFill>
                            <a:srgbClr val="0033CC"/>
                          </a:solidFill>
                          <a:latin typeface="Times New Roman" pitchFamily="18" charset="0"/>
                          <a:cs typeface="Times New Roman" pitchFamily="18" charset="0"/>
                        </a:rPr>
                        <a:t>2017 Tahmini</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b="1" dirty="0" smtClean="0">
                          <a:solidFill>
                            <a:srgbClr val="0033CC"/>
                          </a:solidFill>
                          <a:latin typeface="Times New Roman" pitchFamily="18" charset="0"/>
                          <a:cs typeface="Times New Roman" pitchFamily="18" charset="0"/>
                        </a:rPr>
                        <a:t>2018 Tahmini</a:t>
                      </a:r>
                      <a:endParaRPr lang="tr-TR" b="1" dirty="0">
                        <a:solidFill>
                          <a:srgbClr val="0033CC"/>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8608">
                <a:tc>
                  <a:txBody>
                    <a:bodyPr/>
                    <a:lstStyle/>
                    <a:p>
                      <a:r>
                        <a:rPr lang="tr-TR" b="1" dirty="0" smtClean="0">
                          <a:solidFill>
                            <a:schemeClr val="tx1"/>
                          </a:solidFill>
                          <a:latin typeface="Times New Roman" pitchFamily="18" charset="0"/>
                          <a:cs typeface="Times New Roman" pitchFamily="18" charset="0"/>
                        </a:rPr>
                        <a:t>Asya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21,6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19,0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21,1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21,9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0038">
                <a:tc>
                  <a:txBody>
                    <a:bodyPr/>
                    <a:lstStyle/>
                    <a:p>
                      <a:r>
                        <a:rPr lang="tr-TR" b="1" dirty="0" smtClean="0">
                          <a:solidFill>
                            <a:schemeClr val="tx1"/>
                          </a:solidFill>
                          <a:latin typeface="Times New Roman" pitchFamily="18" charset="0"/>
                          <a:cs typeface="Times New Roman" pitchFamily="18" charset="0"/>
                        </a:rPr>
                        <a:t>Afrika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14,4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14,2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15,6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15,6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2906">
                <a:tc>
                  <a:txBody>
                    <a:bodyPr/>
                    <a:lstStyle/>
                    <a:p>
                      <a:r>
                        <a:rPr lang="tr-TR" b="1" dirty="0" smtClean="0">
                          <a:solidFill>
                            <a:schemeClr val="tx1"/>
                          </a:solidFill>
                          <a:latin typeface="Times New Roman" pitchFamily="18" charset="0"/>
                          <a:cs typeface="Times New Roman" pitchFamily="18" charset="0"/>
                        </a:rPr>
                        <a:t>Orta</a:t>
                      </a:r>
                      <a:r>
                        <a:rPr lang="tr-TR" b="1" baseline="0" dirty="0" smtClean="0">
                          <a:solidFill>
                            <a:schemeClr val="tx1"/>
                          </a:solidFill>
                          <a:latin typeface="Times New Roman" pitchFamily="18" charset="0"/>
                          <a:cs typeface="Times New Roman" pitchFamily="18" charset="0"/>
                        </a:rPr>
                        <a:t> Amerika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4336">
                <a:tc>
                  <a:txBody>
                    <a:bodyPr/>
                    <a:lstStyle/>
                    <a:p>
                      <a:r>
                        <a:rPr lang="tr-TR" b="1" dirty="0" smtClean="0">
                          <a:solidFill>
                            <a:schemeClr val="tx1"/>
                          </a:solidFill>
                          <a:latin typeface="Times New Roman" pitchFamily="18" charset="0"/>
                          <a:cs typeface="Times New Roman" pitchFamily="18" charset="0"/>
                        </a:rPr>
                        <a:t>Güney Amerika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5766">
                <a:tc>
                  <a:txBody>
                    <a:bodyPr/>
                    <a:lstStyle/>
                    <a:p>
                      <a:r>
                        <a:rPr lang="tr-TR" b="1" dirty="0" smtClean="0">
                          <a:solidFill>
                            <a:schemeClr val="tx1"/>
                          </a:solidFill>
                          <a:latin typeface="Times New Roman" pitchFamily="18" charset="0"/>
                          <a:cs typeface="Times New Roman" pitchFamily="18" charset="0"/>
                        </a:rPr>
                        <a:t>Kuzey Amerika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1,2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8634">
                <a:tc>
                  <a:txBody>
                    <a:bodyPr/>
                    <a:lstStyle/>
                    <a:p>
                      <a:r>
                        <a:rPr lang="tr-TR" b="1" dirty="0" smtClean="0">
                          <a:solidFill>
                            <a:schemeClr val="tx1"/>
                          </a:solidFill>
                          <a:latin typeface="Times New Roman" pitchFamily="18" charset="0"/>
                          <a:cs typeface="Times New Roman" pitchFamily="18" charset="0"/>
                        </a:rPr>
                        <a:t>Avrupa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2,4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7190">
                <a:tc>
                  <a:txBody>
                    <a:bodyPr/>
                    <a:lstStyle/>
                    <a:p>
                      <a:r>
                        <a:rPr lang="tr-TR" b="1" dirty="0" smtClean="0">
                          <a:solidFill>
                            <a:schemeClr val="tx1"/>
                          </a:solidFill>
                          <a:latin typeface="Times New Roman" pitchFamily="18" charset="0"/>
                          <a:cs typeface="Times New Roman" pitchFamily="18" charset="0"/>
                        </a:rPr>
                        <a:t>Okyanusya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3705">
                <a:tc>
                  <a:txBody>
                    <a:bodyPr/>
                    <a:lstStyle/>
                    <a:p>
                      <a:r>
                        <a:rPr lang="tr-TR" b="1" dirty="0" smtClean="0">
                          <a:solidFill>
                            <a:schemeClr val="tx1"/>
                          </a:solidFill>
                          <a:latin typeface="Times New Roman" pitchFamily="18" charset="0"/>
                          <a:cs typeface="Times New Roman" pitchFamily="18" charset="0"/>
                        </a:rPr>
                        <a:t>Dünya</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43,6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41,5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45,0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b="1" dirty="0" smtClean="0">
                          <a:solidFill>
                            <a:schemeClr val="tx1"/>
                          </a:solidFill>
                          <a:latin typeface="Times New Roman" pitchFamily="18" charset="0"/>
                          <a:cs typeface="Times New Roman" pitchFamily="18" charset="0"/>
                        </a:rPr>
                        <a:t>45,4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714356"/>
          </a:xfrm>
        </p:spPr>
        <p:txBody>
          <a:bodyPr>
            <a:normAutofit/>
          </a:bodyPr>
          <a:lstStyle/>
          <a:p>
            <a:r>
              <a:rPr lang="tr-TR" sz="3200" b="1" dirty="0" smtClean="0">
                <a:latin typeface="Times New Roman" pitchFamily="18" charset="0"/>
                <a:cs typeface="Times New Roman" pitchFamily="18" charset="0"/>
              </a:rPr>
              <a:t>Dünyada Kıtaların Pirinç İthalatı</a:t>
            </a:r>
            <a:endParaRPr lang="tr-TR" sz="3200" b="1" dirty="0">
              <a:latin typeface="Times New Roman" pitchFamily="18" charset="0"/>
              <a:cs typeface="Times New Roman" pitchFamily="18" charset="0"/>
            </a:endParaRPr>
          </a:p>
        </p:txBody>
      </p:sp>
      <p:graphicFrame>
        <p:nvGraphicFramePr>
          <p:cNvPr id="3" name="3 Grafik"/>
          <p:cNvGraphicFramePr/>
          <p:nvPr>
            <p:extLst>
              <p:ext uri="{D42A27DB-BD31-4B8C-83A1-F6EECF244321}">
                <p14:modId xmlns:p14="http://schemas.microsoft.com/office/powerpoint/2010/main" val="419268000"/>
              </p:ext>
            </p:extLst>
          </p:nvPr>
        </p:nvGraphicFramePr>
        <p:xfrm>
          <a:off x="500034" y="785794"/>
          <a:ext cx="8143932" cy="564360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14290"/>
            <a:ext cx="8229600" cy="785818"/>
          </a:xfrm>
        </p:spPr>
        <p:txBody>
          <a:bodyPr>
            <a:normAutofit fontScale="90000"/>
          </a:bodyPr>
          <a:lstStyle/>
          <a:p>
            <a:r>
              <a:rPr lang="tr-TR" sz="3200" dirty="0" smtClean="0">
                <a:latin typeface="Times New Roman" pitchFamily="18" charset="0"/>
                <a:cs typeface="Times New Roman" pitchFamily="18" charset="0"/>
              </a:rPr>
              <a:t/>
            </a:r>
            <a:br>
              <a:rPr lang="tr-TR" sz="3200" dirty="0" smtClean="0">
                <a:latin typeface="Times New Roman" pitchFamily="18" charset="0"/>
                <a:cs typeface="Times New Roman" pitchFamily="18" charset="0"/>
              </a:rPr>
            </a:br>
            <a:r>
              <a:rPr lang="tr-TR" sz="2700" b="1" dirty="0" smtClean="0">
                <a:solidFill>
                  <a:srgbClr val="0033CC"/>
                </a:solidFill>
                <a:latin typeface="Times New Roman" pitchFamily="18" charset="0"/>
                <a:cs typeface="Times New Roman" pitchFamily="18" charset="0"/>
              </a:rPr>
              <a:t>2017 Yılında Önemli Pirinç İthalatçısı Ülkelerin İthalat Miktarları (Milyon/Ton)</a:t>
            </a: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endParaRPr lang="tr-TR" sz="3100" dirty="0">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2071670" y="1071546"/>
          <a:ext cx="5072098" cy="5120640"/>
        </p:xfrm>
        <a:graphic>
          <a:graphicData uri="http://schemas.openxmlformats.org/drawingml/2006/table">
            <a:tbl>
              <a:tblPr/>
              <a:tblGrid>
                <a:gridCol w="2536049"/>
                <a:gridCol w="2536049"/>
              </a:tblGrid>
              <a:tr h="340599">
                <a:tc>
                  <a:txBody>
                    <a:bodyPr/>
                    <a:lstStyle/>
                    <a:p>
                      <a:pPr algn="l" fontAlgn="b"/>
                      <a:r>
                        <a:rPr lang="tr-TR" sz="2400" b="1" i="0" u="none" strike="noStrike" dirty="0">
                          <a:solidFill>
                            <a:srgbClr val="000000"/>
                          </a:solidFill>
                          <a:latin typeface="Times New Roman"/>
                        </a:rPr>
                        <a:t>Bangladeş</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a:solidFill>
                            <a:srgbClr val="000000"/>
                          </a:solidFill>
                          <a:latin typeface="Times New Roman"/>
                        </a:rPr>
                        <a:t>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Filipinler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a:solidFill>
                            <a:srgbClr val="000000"/>
                          </a:solidFill>
                          <a:latin typeface="Times New Roman"/>
                        </a:rPr>
                        <a:t>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Endonezya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a:solidFill>
                            <a:srgbClr val="000000"/>
                          </a:solidFill>
                          <a:latin typeface="Times New Roman"/>
                        </a:rPr>
                        <a:t>0,4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Malezya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0,9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İran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smtClean="0">
                          <a:solidFill>
                            <a:srgbClr val="000000"/>
                          </a:solidFill>
                          <a:latin typeface="Times New Roman"/>
                        </a:rPr>
                        <a:t>Suudi </a:t>
                      </a:r>
                      <a:r>
                        <a:rPr lang="tr-TR" sz="2400" b="1" i="0" u="none" strike="noStrike" dirty="0">
                          <a:solidFill>
                            <a:srgbClr val="000000"/>
                          </a:solidFill>
                          <a:latin typeface="Times New Roman"/>
                        </a:rPr>
                        <a:t>Arabistan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Irak</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Nijerya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2,6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Senegal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Fildişi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Güney Afrika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0,9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Brezilya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0,8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Küba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0,5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599">
                <a:tc>
                  <a:txBody>
                    <a:bodyPr/>
                    <a:lstStyle/>
                    <a:p>
                      <a:pPr algn="l" fontAlgn="b"/>
                      <a:r>
                        <a:rPr lang="tr-TR" sz="2400" b="1" i="0" u="none" strike="noStrike" dirty="0">
                          <a:solidFill>
                            <a:srgbClr val="000000"/>
                          </a:solidFill>
                          <a:latin typeface="Times New Roman"/>
                        </a:rPr>
                        <a:t>Meksika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2400" b="1" i="0" u="none" strike="noStrike" dirty="0">
                          <a:solidFill>
                            <a:srgbClr val="000000"/>
                          </a:solidFill>
                          <a:latin typeface="Times New Roman"/>
                        </a:rPr>
                        <a:t>0,7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Grafik"/>
          <p:cNvGraphicFramePr/>
          <p:nvPr>
            <p:extLst>
              <p:ext uri="{D42A27DB-BD31-4B8C-83A1-F6EECF244321}">
                <p14:modId xmlns:p14="http://schemas.microsoft.com/office/powerpoint/2010/main" val="1660778971"/>
              </p:ext>
            </p:extLst>
          </p:nvPr>
        </p:nvGraphicFramePr>
        <p:xfrm>
          <a:off x="500034" y="214290"/>
          <a:ext cx="8143931" cy="600079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000108"/>
          </a:xfrm>
        </p:spPr>
        <p:txBody>
          <a:bodyPr>
            <a:normAutofit fontScale="90000"/>
          </a:bodyPr>
          <a:lstStyle/>
          <a:p>
            <a:r>
              <a:rPr lang="tr-TR" sz="3600" b="1" dirty="0" smtClean="0">
                <a:solidFill>
                  <a:srgbClr val="0000FF"/>
                </a:solidFill>
                <a:latin typeface="Times New Roman" pitchFamily="18" charset="0"/>
                <a:cs typeface="Times New Roman" pitchFamily="18" charset="0"/>
              </a:rPr>
              <a:t/>
            </a:r>
            <a:br>
              <a:rPr lang="tr-TR" sz="3600" b="1" dirty="0" smtClean="0">
                <a:solidFill>
                  <a:srgbClr val="0000FF"/>
                </a:solidFill>
                <a:latin typeface="Times New Roman" pitchFamily="18" charset="0"/>
                <a:cs typeface="Times New Roman" pitchFamily="18" charset="0"/>
              </a:rPr>
            </a:br>
            <a:r>
              <a:rPr lang="tr-TR" sz="3600" b="1" dirty="0" smtClean="0">
                <a:latin typeface="Times New Roman" pitchFamily="18" charset="0"/>
                <a:cs typeface="Times New Roman" pitchFamily="18" charset="0"/>
              </a:rPr>
              <a:t> </a:t>
            </a:r>
            <a:r>
              <a:rPr lang="tr-TR" sz="3100" b="1" dirty="0" smtClean="0">
                <a:solidFill>
                  <a:srgbClr val="FF0000"/>
                </a:solidFill>
                <a:latin typeface="Times New Roman" pitchFamily="18" charset="0"/>
                <a:cs typeface="Times New Roman" pitchFamily="18" charset="0"/>
              </a:rPr>
              <a:t>Dünyada Önemli Pirinç İhracatçısı Ülkelerin, </a:t>
            </a:r>
            <a:br>
              <a:rPr lang="tr-TR" sz="3100" b="1" dirty="0" smtClean="0">
                <a:solidFill>
                  <a:srgbClr val="FF0000"/>
                </a:solidFill>
                <a:latin typeface="Times New Roman" pitchFamily="18" charset="0"/>
                <a:cs typeface="Times New Roman" pitchFamily="18" charset="0"/>
              </a:rPr>
            </a:br>
            <a:r>
              <a:rPr lang="tr-TR" sz="3100" b="1" dirty="0" smtClean="0">
                <a:solidFill>
                  <a:srgbClr val="FF0000"/>
                </a:solidFill>
                <a:latin typeface="Times New Roman" pitchFamily="18" charset="0"/>
                <a:cs typeface="Times New Roman" pitchFamily="18" charset="0"/>
              </a:rPr>
              <a:t>İhracat Fiyatları </a:t>
            </a:r>
            <a:r>
              <a:rPr lang="en-US" b="1" dirty="0" smtClean="0">
                <a:solidFill>
                  <a:srgbClr val="0000FF"/>
                </a:solidFill>
                <a:latin typeface="Times New Roman" pitchFamily="18" charset="0"/>
                <a:cs typeface="Times New Roman" pitchFamily="18" charset="0"/>
              </a:rPr>
              <a:t/>
            </a:r>
            <a:br>
              <a:rPr lang="en-US" b="1" dirty="0" smtClean="0">
                <a:solidFill>
                  <a:srgbClr val="0000FF"/>
                </a:solidFill>
                <a:latin typeface="Times New Roman" pitchFamily="18" charset="0"/>
                <a:cs typeface="Times New Roman" pitchFamily="18" charset="0"/>
              </a:rPr>
            </a:br>
            <a:endParaRPr lang="tr-TR" dirty="0"/>
          </a:p>
        </p:txBody>
      </p:sp>
      <p:graphicFrame>
        <p:nvGraphicFramePr>
          <p:cNvPr id="3" name="2 Tablo"/>
          <p:cNvGraphicFramePr>
            <a:graphicFrameLocks noGrp="1"/>
          </p:cNvGraphicFramePr>
          <p:nvPr>
            <p:extLst>
              <p:ext uri="{D42A27DB-BD31-4B8C-83A1-F6EECF244321}">
                <p14:modId xmlns:p14="http://schemas.microsoft.com/office/powerpoint/2010/main" val="2621867717"/>
              </p:ext>
            </p:extLst>
          </p:nvPr>
        </p:nvGraphicFramePr>
        <p:xfrm>
          <a:off x="500034" y="1181272"/>
          <a:ext cx="8001056" cy="5152644"/>
        </p:xfrm>
        <a:graphic>
          <a:graphicData uri="http://schemas.openxmlformats.org/drawingml/2006/table">
            <a:tbl>
              <a:tblPr/>
              <a:tblGrid>
                <a:gridCol w="2753601"/>
                <a:gridCol w="2753601"/>
                <a:gridCol w="1246927"/>
                <a:gridCol w="1246927"/>
              </a:tblGrid>
              <a:tr h="234990">
                <a:tc rowSpan="2">
                  <a:txBody>
                    <a:bodyPr/>
                    <a:lstStyle/>
                    <a:p>
                      <a:pPr>
                        <a:lnSpc>
                          <a:spcPct val="115000"/>
                        </a:lnSpc>
                        <a:spcAft>
                          <a:spcPts val="0"/>
                        </a:spcAft>
                      </a:pP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  Ülke</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tr-TR" sz="1400" b="1" dirty="0">
                          <a:latin typeface="Times New Roman"/>
                          <a:ea typeface="Calibri"/>
                          <a:cs typeface="Times New Roman"/>
                        </a:rPr>
                        <a:t>Dünya Pirinç Fiyatları (USD/Ton)</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235698">
                <a:tc vMerge="1">
                  <a:txBody>
                    <a:bodyPr/>
                    <a:lstStyle/>
                    <a:p>
                      <a:endParaRPr lang="tr-TR"/>
                    </a:p>
                  </a:txBody>
                  <a:tcPr/>
                </a:tc>
                <a:tc>
                  <a:txBody>
                    <a:bodyPr/>
                    <a:lstStyle/>
                    <a:p>
                      <a:pPr>
                        <a:lnSpc>
                          <a:spcPct val="115000"/>
                        </a:lnSpc>
                        <a:spcAft>
                          <a:spcPts val="0"/>
                        </a:spcAft>
                      </a:pP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Aralık-2016</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smtClean="0">
                          <a:latin typeface="Times New Roman"/>
                          <a:ea typeface="Calibri"/>
                          <a:cs typeface="Times New Roman"/>
                        </a:rPr>
                        <a:t>0Aralık-2017</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rowSpan="3">
                  <a:txBody>
                    <a:bodyPr/>
                    <a:lstStyle/>
                    <a:p>
                      <a:pPr>
                        <a:lnSpc>
                          <a:spcPct val="115000"/>
                        </a:lnSpc>
                        <a:spcAft>
                          <a:spcPts val="0"/>
                        </a:spcAft>
                      </a:pPr>
                      <a:r>
                        <a:rPr lang="tr-TR" sz="1400" b="1" dirty="0">
                          <a:latin typeface="Times New Roman"/>
                          <a:ea typeface="Calibri"/>
                          <a:cs typeface="Times New Roman"/>
                        </a:rPr>
                        <a:t>ABD</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err="1">
                          <a:latin typeface="Times New Roman"/>
                          <a:ea typeface="Calibri"/>
                          <a:cs typeface="Times New Roman"/>
                        </a:rPr>
                        <a:t>İndica</a:t>
                      </a:r>
                      <a:r>
                        <a:rPr lang="tr-TR" sz="1400" b="1" dirty="0">
                          <a:latin typeface="Times New Roman"/>
                          <a:ea typeface="Calibri"/>
                          <a:cs typeface="Times New Roman"/>
                        </a:rPr>
                        <a:t>      </a:t>
                      </a:r>
                      <a:r>
                        <a:rPr lang="tr-TR" sz="1400" b="1" dirty="0">
                          <a:solidFill>
                            <a:srgbClr val="FF0000"/>
                          </a:solidFill>
                          <a:latin typeface="Times New Roman"/>
                          <a:ea typeface="Calibri"/>
                          <a:cs typeface="Times New Roman"/>
                        </a:rPr>
                        <a:t>Çeltik</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310/320</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vMerge="1">
                  <a:txBody>
                    <a:bodyPr/>
                    <a:lstStyle/>
                    <a:p>
                      <a:endParaRPr lang="tr-TR"/>
                    </a:p>
                  </a:txBody>
                  <a:tcPr/>
                </a:tc>
                <a:tc>
                  <a:txBody>
                    <a:bodyPr/>
                    <a:lstStyle/>
                    <a:p>
                      <a:pPr>
                        <a:lnSpc>
                          <a:spcPct val="115000"/>
                        </a:lnSpc>
                        <a:spcAft>
                          <a:spcPts val="0"/>
                        </a:spcAft>
                      </a:pPr>
                      <a:r>
                        <a:rPr lang="tr-TR" sz="1400" b="1" dirty="0">
                          <a:solidFill>
                            <a:srgbClr val="FF0000"/>
                          </a:solidFill>
                          <a:latin typeface="Times New Roman"/>
                          <a:ea typeface="Calibri"/>
                          <a:cs typeface="Times New Roman"/>
                        </a:rPr>
                        <a:t>                Pirinç (%2-4) </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402</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    565</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vMerge="1">
                  <a:txBody>
                    <a:bodyPr/>
                    <a:lstStyle/>
                    <a:p>
                      <a:endParaRPr lang="tr-TR"/>
                    </a:p>
                  </a:txBody>
                  <a:tcPr/>
                </a:tc>
                <a:tc>
                  <a:txBody>
                    <a:bodyPr/>
                    <a:lstStyle/>
                    <a:p>
                      <a:pPr>
                        <a:lnSpc>
                          <a:spcPct val="115000"/>
                        </a:lnSpc>
                        <a:spcAft>
                          <a:spcPts val="0"/>
                        </a:spcAft>
                      </a:pPr>
                      <a:r>
                        <a:rPr lang="tr-TR" sz="1400" b="1" dirty="0" err="1" smtClean="0">
                          <a:solidFill>
                            <a:srgbClr val="000000"/>
                          </a:solidFill>
                          <a:latin typeface="Times New Roman"/>
                          <a:ea typeface="Calibri"/>
                          <a:cs typeface="Times New Roman"/>
                        </a:rPr>
                        <a:t>Japonica</a:t>
                      </a:r>
                      <a:r>
                        <a:rPr lang="tr-TR" sz="1400" b="1" dirty="0" smtClean="0">
                          <a:solidFill>
                            <a:srgbClr val="FF0000"/>
                          </a:solidFill>
                          <a:latin typeface="Times New Roman"/>
                          <a:ea typeface="Calibri"/>
                          <a:cs typeface="Times New Roman"/>
                        </a:rPr>
                        <a:t>  </a:t>
                      </a:r>
                      <a:r>
                        <a:rPr lang="tr-TR" sz="1400" b="1" dirty="0">
                          <a:solidFill>
                            <a:srgbClr val="FF0000"/>
                          </a:solidFill>
                          <a:latin typeface="Times New Roman"/>
                          <a:ea typeface="Calibri"/>
                          <a:cs typeface="Times New Roman"/>
                        </a:rPr>
                        <a:t>Pirinç </a:t>
                      </a:r>
                      <a:r>
                        <a:rPr lang="tr-TR" sz="1400" b="1" dirty="0" err="1">
                          <a:solidFill>
                            <a:srgbClr val="FF0000"/>
                          </a:solidFill>
                          <a:latin typeface="Times New Roman"/>
                          <a:ea typeface="Calibri"/>
                          <a:cs typeface="Times New Roman"/>
                        </a:rPr>
                        <a:t>Carlos</a:t>
                      </a:r>
                      <a:r>
                        <a:rPr lang="tr-TR" sz="1400" b="1" dirty="0">
                          <a:solidFill>
                            <a:srgbClr val="FF0000"/>
                          </a:solidFill>
                          <a:latin typeface="Times New Roman"/>
                          <a:ea typeface="Calibri"/>
                          <a:cs typeface="Times New Roman"/>
                        </a:rPr>
                        <a:t>  (%1-4)</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solidFill>
                            <a:srgbClr val="000000"/>
                          </a:solidFill>
                          <a:latin typeface="Times New Roman"/>
                          <a:ea typeface="Calibri"/>
                          <a:cs typeface="Times New Roman"/>
                        </a:rPr>
                        <a:t>588</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solidFill>
                            <a:srgbClr val="000000"/>
                          </a:solidFill>
                          <a:latin typeface="Times New Roman"/>
                          <a:ea typeface="Calibri"/>
                          <a:cs typeface="Times New Roman"/>
                        </a:rPr>
                        <a:t>845/850</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2151">
                <a:tc>
                  <a:txBody>
                    <a:bodyPr/>
                    <a:lstStyle/>
                    <a:p>
                      <a:pPr>
                        <a:lnSpc>
                          <a:spcPct val="115000"/>
                        </a:lnSpc>
                        <a:spcAft>
                          <a:spcPts val="0"/>
                        </a:spcAft>
                      </a:pPr>
                      <a:r>
                        <a:rPr lang="tr-TR" sz="1400" b="1">
                          <a:latin typeface="Times New Roman"/>
                          <a:ea typeface="Calibri"/>
                          <a:cs typeface="Times New Roman"/>
                        </a:rPr>
                        <a:t>TAYLAND</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err="1">
                          <a:latin typeface="Times New Roman"/>
                          <a:ea typeface="Calibri"/>
                          <a:cs typeface="Times New Roman"/>
                        </a:rPr>
                        <a:t>İndica</a:t>
                      </a:r>
                      <a:r>
                        <a:rPr lang="tr-TR" sz="1400" b="1" dirty="0">
                          <a:latin typeface="Times New Roman"/>
                          <a:ea typeface="Calibri"/>
                          <a:cs typeface="Times New Roman"/>
                        </a:rPr>
                        <a:t> Pirinç (Kırıksız)</a:t>
                      </a:r>
                      <a:endParaRPr lang="tr-TR" sz="1400" dirty="0">
                        <a:latin typeface="Calibri"/>
                        <a:ea typeface="Calibri"/>
                        <a:cs typeface="Times New Roman"/>
                      </a:endParaRPr>
                    </a:p>
                    <a:p>
                      <a:pPr>
                        <a:lnSpc>
                          <a:spcPct val="115000"/>
                        </a:lnSpc>
                        <a:spcAft>
                          <a:spcPts val="0"/>
                        </a:spcAft>
                      </a:pPr>
                      <a:r>
                        <a:rPr lang="tr-TR" sz="1400" b="1" dirty="0" err="1">
                          <a:latin typeface="Times New Roman"/>
                          <a:ea typeface="Calibri"/>
                          <a:cs typeface="Times New Roman"/>
                        </a:rPr>
                        <a:t>İndica</a:t>
                      </a:r>
                      <a:r>
                        <a:rPr lang="tr-TR" sz="1400" b="1" dirty="0">
                          <a:latin typeface="Times New Roman"/>
                          <a:ea typeface="Calibri"/>
                          <a:cs typeface="Times New Roman"/>
                        </a:rPr>
                        <a:t> Pirinç (%5'li kırıklı)</a:t>
                      </a:r>
                      <a:endParaRPr lang="tr-TR" sz="1400" dirty="0">
                        <a:latin typeface="Calibri"/>
                        <a:ea typeface="Calibri"/>
                        <a:cs typeface="Times New Roman"/>
                      </a:endParaRPr>
                    </a:p>
                    <a:p>
                      <a:pPr>
                        <a:lnSpc>
                          <a:spcPct val="115000"/>
                        </a:lnSpc>
                        <a:spcAft>
                          <a:spcPts val="0"/>
                        </a:spcAft>
                      </a:pPr>
                      <a:r>
                        <a:rPr lang="tr-TR" sz="1400" b="1" dirty="0" err="1">
                          <a:latin typeface="Times New Roman"/>
                          <a:ea typeface="Calibri"/>
                          <a:cs typeface="Times New Roman"/>
                        </a:rPr>
                        <a:t>Jasmin</a:t>
                      </a:r>
                      <a:r>
                        <a:rPr lang="tr-TR" sz="1400" b="1" dirty="0">
                          <a:latin typeface="Times New Roman"/>
                          <a:ea typeface="Calibri"/>
                          <a:cs typeface="Times New Roman"/>
                        </a:rPr>
                        <a:t> (Kokulu)</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384</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373</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682</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405</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395</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968</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a:txBody>
                    <a:bodyPr/>
                    <a:lstStyle/>
                    <a:p>
                      <a:pPr>
                        <a:lnSpc>
                          <a:spcPct val="115000"/>
                        </a:lnSpc>
                        <a:spcAft>
                          <a:spcPts val="0"/>
                        </a:spcAft>
                      </a:pPr>
                      <a:r>
                        <a:rPr lang="tr-TR" sz="1400" b="1">
                          <a:latin typeface="Times New Roman"/>
                          <a:ea typeface="Calibri"/>
                          <a:cs typeface="Times New Roman"/>
                        </a:rPr>
                        <a:t>KAMBOÇYA</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err="1">
                          <a:latin typeface="Times New Roman"/>
                          <a:ea typeface="Calibri"/>
                          <a:cs typeface="Times New Roman"/>
                        </a:rPr>
                        <a:t>İndica</a:t>
                      </a:r>
                      <a:r>
                        <a:rPr lang="tr-TR" sz="1400" b="1" dirty="0">
                          <a:latin typeface="Times New Roman"/>
                          <a:ea typeface="Calibri"/>
                          <a:cs typeface="Times New Roman"/>
                        </a:rPr>
                        <a:t> Pirinç (%5 Kırıklı)</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435</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6453">
                <a:tc>
                  <a:txBody>
                    <a:bodyPr/>
                    <a:lstStyle/>
                    <a:p>
                      <a:pPr>
                        <a:lnSpc>
                          <a:spcPct val="115000"/>
                        </a:lnSpc>
                        <a:spcAft>
                          <a:spcPts val="0"/>
                        </a:spcAft>
                      </a:pPr>
                      <a:r>
                        <a:rPr lang="tr-TR" sz="1400" b="1">
                          <a:latin typeface="Times New Roman"/>
                          <a:ea typeface="Calibri"/>
                          <a:cs typeface="Times New Roman"/>
                        </a:rPr>
                        <a:t>HİNDİSTAN</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err="1">
                          <a:latin typeface="Times New Roman"/>
                          <a:ea typeface="Calibri"/>
                          <a:cs typeface="Times New Roman"/>
                        </a:rPr>
                        <a:t>İndica</a:t>
                      </a:r>
                      <a:r>
                        <a:rPr lang="tr-TR" sz="1400" b="1" dirty="0">
                          <a:latin typeface="Times New Roman"/>
                          <a:ea typeface="Calibri"/>
                          <a:cs typeface="Times New Roman"/>
                        </a:rPr>
                        <a:t> Pirinç (%5 Kırıklı)</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Geleneksel </a:t>
                      </a:r>
                      <a:r>
                        <a:rPr lang="tr-TR" sz="1400" b="1" dirty="0" err="1">
                          <a:latin typeface="Times New Roman"/>
                          <a:ea typeface="Calibri"/>
                          <a:cs typeface="Times New Roman"/>
                        </a:rPr>
                        <a:t>Basmati</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360</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1300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390</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1600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a:txBody>
                    <a:bodyPr/>
                    <a:lstStyle/>
                    <a:p>
                      <a:pPr>
                        <a:lnSpc>
                          <a:spcPct val="115000"/>
                        </a:lnSpc>
                        <a:spcAft>
                          <a:spcPts val="0"/>
                        </a:spcAft>
                      </a:pPr>
                      <a:r>
                        <a:rPr lang="tr-TR" sz="1400" b="1">
                          <a:latin typeface="Times New Roman"/>
                          <a:ea typeface="Calibri"/>
                          <a:cs typeface="Times New Roman"/>
                        </a:rPr>
                        <a:t>VİETNAM</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333</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390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981">
                <a:tc>
                  <a:txBody>
                    <a:bodyPr/>
                    <a:lstStyle/>
                    <a:p>
                      <a:pPr>
                        <a:lnSpc>
                          <a:spcPct val="115000"/>
                        </a:lnSpc>
                        <a:spcAft>
                          <a:spcPts val="0"/>
                        </a:spcAft>
                      </a:pPr>
                      <a:r>
                        <a:rPr lang="tr-TR" sz="1400" b="1">
                          <a:latin typeface="Times New Roman"/>
                          <a:ea typeface="Calibri"/>
                          <a:cs typeface="Times New Roman"/>
                        </a:rPr>
                        <a:t>PAKİSTAN</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Geleneksel Basmati</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380</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874</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425</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1100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990">
                <a:tc>
                  <a:txBody>
                    <a:bodyPr/>
                    <a:lstStyle/>
                    <a:p>
                      <a:pPr>
                        <a:lnSpc>
                          <a:spcPct val="115000"/>
                        </a:lnSpc>
                        <a:spcAft>
                          <a:spcPts val="0"/>
                        </a:spcAft>
                      </a:pPr>
                      <a:r>
                        <a:rPr lang="tr-TR" sz="1400" b="1">
                          <a:latin typeface="Times New Roman"/>
                          <a:ea typeface="Calibri"/>
                          <a:cs typeface="Times New Roman"/>
                        </a:rPr>
                        <a:t>BURMA</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415</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6453">
                <a:tc>
                  <a:txBody>
                    <a:bodyPr/>
                    <a:lstStyle/>
                    <a:p>
                      <a:pPr>
                        <a:lnSpc>
                          <a:spcPct val="115000"/>
                        </a:lnSpc>
                        <a:spcAft>
                          <a:spcPts val="0"/>
                        </a:spcAft>
                      </a:pPr>
                      <a:r>
                        <a:rPr lang="tr-TR" sz="1400" b="1">
                          <a:latin typeface="Times New Roman"/>
                          <a:ea typeface="Calibri"/>
                          <a:cs typeface="Times New Roman"/>
                        </a:rPr>
                        <a:t>URUGUAY</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İndica Pirinç (%10 Kırıklı)</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488</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470</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545</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535</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6453">
                <a:tc>
                  <a:txBody>
                    <a:bodyPr/>
                    <a:lstStyle/>
                    <a:p>
                      <a:pPr>
                        <a:lnSpc>
                          <a:spcPct val="115000"/>
                        </a:lnSpc>
                        <a:spcAft>
                          <a:spcPts val="0"/>
                        </a:spcAft>
                      </a:pPr>
                      <a:r>
                        <a:rPr lang="tr-TR" sz="1400" b="1">
                          <a:latin typeface="Times New Roman"/>
                          <a:ea typeface="Calibri"/>
                          <a:cs typeface="Times New Roman"/>
                        </a:rPr>
                        <a:t>ARJANTİN</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İndica Pirinç (%10 Kırıklı)</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530</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520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981">
                <a:tc>
                  <a:txBody>
                    <a:bodyPr/>
                    <a:lstStyle/>
                    <a:p>
                      <a:pPr>
                        <a:lnSpc>
                          <a:spcPct val="115000"/>
                        </a:lnSpc>
                        <a:spcAft>
                          <a:spcPts val="0"/>
                        </a:spcAft>
                      </a:pPr>
                      <a:r>
                        <a:rPr lang="tr-TR" sz="1400" b="1">
                          <a:latin typeface="Times New Roman"/>
                          <a:ea typeface="Calibri"/>
                          <a:cs typeface="Times New Roman"/>
                        </a:rPr>
                        <a:t>PARAGUAY</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İndica Pirinç (%5 Kırıklı)</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İndica Pirinç (%10 Kırıklı)</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p>
                      <a:pPr>
                        <a:lnSpc>
                          <a:spcPct val="115000"/>
                        </a:lnSpc>
                        <a:spcAft>
                          <a:spcPts val="0"/>
                        </a:spcAft>
                      </a:pPr>
                      <a:r>
                        <a:rPr lang="tr-TR" sz="1400" b="1">
                          <a:latin typeface="Times New Roman"/>
                          <a:ea typeface="Calibri"/>
                          <a:cs typeface="Times New Roman"/>
                        </a:rPr>
                        <a:t>--</a:t>
                      </a:r>
                      <a:endParaRPr lang="tr-TR" sz="140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400" b="1" dirty="0">
                          <a:latin typeface="Times New Roman"/>
                          <a:ea typeface="Calibri"/>
                          <a:cs typeface="Times New Roman"/>
                        </a:rPr>
                        <a:t>530</a:t>
                      </a:r>
                      <a:endParaRPr lang="tr-TR" sz="1400" dirty="0">
                        <a:latin typeface="Calibri"/>
                        <a:ea typeface="Calibri"/>
                        <a:cs typeface="Times New Roman"/>
                      </a:endParaRPr>
                    </a:p>
                    <a:p>
                      <a:pPr>
                        <a:lnSpc>
                          <a:spcPct val="115000"/>
                        </a:lnSpc>
                        <a:spcAft>
                          <a:spcPts val="0"/>
                        </a:spcAft>
                      </a:pPr>
                      <a:r>
                        <a:rPr lang="tr-TR" sz="1400" b="1" dirty="0">
                          <a:latin typeface="Times New Roman"/>
                          <a:ea typeface="Calibri"/>
                          <a:cs typeface="Times New Roman"/>
                        </a:rPr>
                        <a:t>520</a:t>
                      </a:r>
                      <a:endParaRPr lang="tr-TR" sz="1400" dirty="0">
                        <a:latin typeface="Calibri"/>
                        <a:ea typeface="Calibri"/>
                        <a:cs typeface="Times New Roman"/>
                      </a:endParaRPr>
                    </a:p>
                  </a:txBody>
                  <a:tcPr marL="59206" marR="59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142984"/>
          </a:xfrm>
        </p:spPr>
        <p:txBody>
          <a:bodyPr>
            <a:normAutofit/>
          </a:bodyPr>
          <a:lstStyle/>
          <a:p>
            <a:r>
              <a:rPr lang="tr-TR" sz="2800" b="1" dirty="0" smtClean="0">
                <a:latin typeface="Times New Roman" pitchFamily="18" charset="0"/>
                <a:cs typeface="Times New Roman" pitchFamily="18" charset="0"/>
              </a:rPr>
              <a:t>Dünyada Önemli Pirinç İhracatçısı Ülkelerin, </a:t>
            </a:r>
            <a:br>
              <a:rPr lang="tr-TR" sz="2800" b="1" dirty="0" smtClean="0">
                <a:latin typeface="Times New Roman" pitchFamily="18" charset="0"/>
                <a:cs typeface="Times New Roman" pitchFamily="18" charset="0"/>
              </a:rPr>
            </a:br>
            <a:r>
              <a:rPr lang="tr-TR" sz="2800" b="1" dirty="0" smtClean="0">
                <a:latin typeface="Times New Roman" pitchFamily="18" charset="0"/>
                <a:cs typeface="Times New Roman" pitchFamily="18" charset="0"/>
              </a:rPr>
              <a:t>İhracat Fiyatları</a:t>
            </a:r>
            <a:endParaRPr lang="tr-TR" sz="2800" b="1" dirty="0">
              <a:latin typeface="Times New Roman" pitchFamily="18" charset="0"/>
              <a:cs typeface="Times New Roman" pitchFamily="18" charset="0"/>
            </a:endParaRPr>
          </a:p>
        </p:txBody>
      </p:sp>
      <p:graphicFrame>
        <p:nvGraphicFramePr>
          <p:cNvPr id="4" name="3 Grafik"/>
          <p:cNvGraphicFramePr/>
          <p:nvPr>
            <p:extLst>
              <p:ext uri="{D42A27DB-BD31-4B8C-83A1-F6EECF244321}">
                <p14:modId xmlns:p14="http://schemas.microsoft.com/office/powerpoint/2010/main" val="2114417382"/>
              </p:ext>
            </p:extLst>
          </p:nvPr>
        </p:nvGraphicFramePr>
        <p:xfrm>
          <a:off x="571472" y="1142984"/>
          <a:ext cx="7929618" cy="528641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401080" cy="725470"/>
          </a:xfrm>
        </p:spPr>
        <p:txBody>
          <a:bodyPr>
            <a:noAutofit/>
          </a:bodyPr>
          <a:lstStyle/>
          <a:p>
            <a:r>
              <a:rPr lang="tr-TR" sz="2400" b="1" dirty="0" smtClean="0">
                <a:solidFill>
                  <a:srgbClr val="FF0000"/>
                </a:solidFill>
                <a:latin typeface="Times New Roman" pitchFamily="18" charset="0"/>
                <a:cs typeface="Times New Roman" pitchFamily="18" charset="0"/>
              </a:rPr>
              <a:t>İtalya'da Aralık-2016 ve 2017 tarihlerinde, </a:t>
            </a:r>
            <a:r>
              <a:rPr lang="tr-TR" sz="2400" b="1" dirty="0" err="1" smtClean="0">
                <a:solidFill>
                  <a:srgbClr val="FF0000"/>
                </a:solidFill>
                <a:latin typeface="Times New Roman" pitchFamily="18" charset="0"/>
                <a:cs typeface="Times New Roman" pitchFamily="18" charset="0"/>
              </a:rPr>
              <a:t>Vercelli</a:t>
            </a:r>
            <a:r>
              <a:rPr lang="tr-TR" sz="2400" b="1" dirty="0" smtClean="0">
                <a:solidFill>
                  <a:srgbClr val="FF0000"/>
                </a:solidFill>
                <a:latin typeface="Times New Roman" pitchFamily="18" charset="0"/>
                <a:cs typeface="Times New Roman" pitchFamily="18" charset="0"/>
              </a:rPr>
              <a:t> Piyasasında çeşitler bazında gerçekleşen pirinç fiyatları (Euro/Ton).</a:t>
            </a:r>
            <a:endParaRPr lang="tr-TR" sz="2400" b="1" dirty="0">
              <a:solidFill>
                <a:srgbClr val="FF0000"/>
              </a:solidFill>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642911" y="1285859"/>
          <a:ext cx="7929618" cy="3941426"/>
        </p:xfrm>
        <a:graphic>
          <a:graphicData uri="http://schemas.openxmlformats.org/drawingml/2006/table">
            <a:tbl>
              <a:tblPr/>
              <a:tblGrid>
                <a:gridCol w="2928957"/>
                <a:gridCol w="2357168"/>
                <a:gridCol w="2643493"/>
              </a:tblGrid>
              <a:tr h="436226">
                <a:tc>
                  <a:txBody>
                    <a:bodyPr/>
                    <a:lstStyle/>
                    <a:p>
                      <a:pPr>
                        <a:lnSpc>
                          <a:spcPct val="115000"/>
                        </a:lnSpc>
                        <a:spcAft>
                          <a:spcPts val="0"/>
                        </a:spcAft>
                      </a:pPr>
                      <a:r>
                        <a:rPr lang="tr-TR" sz="2000" b="1" dirty="0">
                          <a:solidFill>
                            <a:srgbClr val="0033CC"/>
                          </a:solidFill>
                          <a:latin typeface="Times New Roman"/>
                          <a:ea typeface="Calibri"/>
                          <a:cs typeface="Times New Roman"/>
                        </a:rPr>
                        <a:t>Çeşit</a:t>
                      </a:r>
                      <a:endParaRPr lang="tr-TR" sz="2000" b="1" dirty="0">
                        <a:solidFill>
                          <a:srgbClr val="0033C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solidFill>
                            <a:srgbClr val="0033CC"/>
                          </a:solidFill>
                          <a:latin typeface="Times New Roman"/>
                          <a:ea typeface="Calibri"/>
                          <a:cs typeface="Times New Roman"/>
                        </a:rPr>
                        <a:t>Aralık-2016</a:t>
                      </a:r>
                      <a:endParaRPr lang="tr-TR" sz="2000" b="1" dirty="0">
                        <a:solidFill>
                          <a:srgbClr val="0033C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solidFill>
                            <a:srgbClr val="0033CC"/>
                          </a:solidFill>
                          <a:latin typeface="Times New Roman"/>
                          <a:ea typeface="Calibri"/>
                          <a:cs typeface="Times New Roman"/>
                        </a:rPr>
                        <a:t>Aralık-2017</a:t>
                      </a:r>
                      <a:endParaRPr lang="tr-TR" sz="2000" b="1" dirty="0">
                        <a:solidFill>
                          <a:srgbClr val="0033C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276">
                <a:tc>
                  <a:txBody>
                    <a:bodyPr/>
                    <a:lstStyle/>
                    <a:p>
                      <a:pPr>
                        <a:lnSpc>
                          <a:spcPct val="115000"/>
                        </a:lnSpc>
                        <a:spcAft>
                          <a:spcPts val="0"/>
                        </a:spcAft>
                      </a:pPr>
                      <a:r>
                        <a:rPr lang="tr-TR" sz="2000" b="1" dirty="0" err="1">
                          <a:latin typeface="Times New Roman"/>
                          <a:ea typeface="Calibri"/>
                          <a:cs typeface="Times New Roman"/>
                        </a:rPr>
                        <a:t>Originario</a:t>
                      </a:r>
                      <a:r>
                        <a:rPr lang="tr-TR" sz="2000" b="1" dirty="0">
                          <a:latin typeface="Times New Roman"/>
                          <a:ea typeface="Calibri"/>
                          <a:cs typeface="Times New Roman"/>
                        </a:rPr>
                        <a:t> (</a:t>
                      </a:r>
                      <a:r>
                        <a:rPr lang="tr-TR" sz="2000" b="1" dirty="0" err="1">
                          <a:latin typeface="Times New Roman"/>
                          <a:ea typeface="Calibri"/>
                          <a:cs typeface="Times New Roman"/>
                        </a:rPr>
                        <a:t>Comune</a:t>
                      </a:r>
                      <a:r>
                        <a:rPr lang="tr-TR" sz="2000" b="1" dirty="0">
                          <a:latin typeface="Times New Roman"/>
                          <a:ea typeface="Calibri"/>
                          <a:cs typeface="Times New Roman"/>
                        </a:rPr>
                        <a:t>) Kısa Yuvarlak Taneli</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525</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480-580</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56">
                <a:tc>
                  <a:txBody>
                    <a:bodyPr/>
                    <a:lstStyle/>
                    <a:p>
                      <a:pPr>
                        <a:lnSpc>
                          <a:spcPct val="115000"/>
                        </a:lnSpc>
                        <a:spcAft>
                          <a:spcPts val="0"/>
                        </a:spcAft>
                      </a:pPr>
                      <a:r>
                        <a:rPr lang="tr-TR" sz="2000" b="1">
                          <a:latin typeface="Times New Roman"/>
                          <a:ea typeface="Calibri"/>
                          <a:cs typeface="Times New Roman"/>
                        </a:rPr>
                        <a:t>Selenio</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540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520-600</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227">
                <a:tc>
                  <a:txBody>
                    <a:bodyPr/>
                    <a:lstStyle/>
                    <a:p>
                      <a:pPr>
                        <a:lnSpc>
                          <a:spcPct val="115000"/>
                        </a:lnSpc>
                        <a:spcAft>
                          <a:spcPts val="0"/>
                        </a:spcAft>
                      </a:pPr>
                      <a:r>
                        <a:rPr lang="tr-TR" sz="2000" b="1">
                          <a:latin typeface="Times New Roman"/>
                          <a:ea typeface="Calibri"/>
                          <a:cs typeface="Times New Roman"/>
                        </a:rPr>
                        <a:t>S. Andrea</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595</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580-620</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271">
                <a:tc>
                  <a:txBody>
                    <a:bodyPr/>
                    <a:lstStyle/>
                    <a:p>
                      <a:pPr>
                        <a:lnSpc>
                          <a:spcPct val="115000"/>
                        </a:lnSpc>
                        <a:spcAft>
                          <a:spcPts val="0"/>
                        </a:spcAft>
                      </a:pPr>
                      <a:r>
                        <a:rPr lang="tr-TR" sz="2000" b="1">
                          <a:latin typeface="Times New Roman"/>
                          <a:ea typeface="Calibri"/>
                          <a:cs typeface="Times New Roman"/>
                        </a:rPr>
                        <a:t>Roma</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635</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560-600</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271">
                <a:tc>
                  <a:txBody>
                    <a:bodyPr/>
                    <a:lstStyle/>
                    <a:p>
                      <a:pPr>
                        <a:lnSpc>
                          <a:spcPct val="115000"/>
                        </a:lnSpc>
                        <a:spcAft>
                          <a:spcPts val="0"/>
                        </a:spcAft>
                      </a:pPr>
                      <a:r>
                        <a:rPr lang="tr-TR" sz="2000" b="1">
                          <a:latin typeface="Times New Roman"/>
                          <a:ea typeface="Calibri"/>
                          <a:cs typeface="Times New Roman"/>
                        </a:rPr>
                        <a:t>Baldo</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635</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740-800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271">
                <a:tc>
                  <a:txBody>
                    <a:bodyPr/>
                    <a:lstStyle/>
                    <a:p>
                      <a:pPr>
                        <a:lnSpc>
                          <a:spcPct val="115000"/>
                        </a:lnSpc>
                        <a:spcAft>
                          <a:spcPts val="0"/>
                        </a:spcAft>
                      </a:pPr>
                      <a:r>
                        <a:rPr lang="tr-TR" sz="2000" b="1">
                          <a:latin typeface="Times New Roman"/>
                          <a:ea typeface="Calibri"/>
                          <a:cs typeface="Times New Roman"/>
                        </a:rPr>
                        <a:t>Ribe</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575</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500-550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271">
                <a:tc>
                  <a:txBody>
                    <a:bodyPr/>
                    <a:lstStyle/>
                    <a:p>
                      <a:pPr>
                        <a:lnSpc>
                          <a:spcPct val="115000"/>
                        </a:lnSpc>
                        <a:spcAft>
                          <a:spcPts val="0"/>
                        </a:spcAft>
                      </a:pPr>
                      <a:r>
                        <a:rPr lang="tr-TR" sz="2000" b="1">
                          <a:latin typeface="Times New Roman"/>
                          <a:ea typeface="Calibri"/>
                          <a:cs typeface="Times New Roman"/>
                        </a:rPr>
                        <a:t>Arborio</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985</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560-620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762">
                <a:tc>
                  <a:txBody>
                    <a:bodyPr/>
                    <a:lstStyle/>
                    <a:p>
                      <a:pPr>
                        <a:lnSpc>
                          <a:spcPct val="115000"/>
                        </a:lnSpc>
                        <a:spcAft>
                          <a:spcPts val="0"/>
                        </a:spcAft>
                      </a:pPr>
                      <a:r>
                        <a:rPr lang="tr-TR" sz="2000" b="1">
                          <a:latin typeface="Times New Roman"/>
                          <a:ea typeface="Calibri"/>
                          <a:cs typeface="Times New Roman"/>
                        </a:rPr>
                        <a:t>Carnaroli</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1050</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600-720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271">
                <a:tc>
                  <a:txBody>
                    <a:bodyPr/>
                    <a:lstStyle/>
                    <a:p>
                      <a:pPr>
                        <a:lnSpc>
                          <a:spcPct val="115000"/>
                        </a:lnSpc>
                        <a:spcAft>
                          <a:spcPts val="0"/>
                        </a:spcAft>
                      </a:pPr>
                      <a:r>
                        <a:rPr lang="tr-TR" sz="2000" b="1">
                          <a:latin typeface="Times New Roman"/>
                          <a:ea typeface="Calibri"/>
                          <a:cs typeface="Times New Roman"/>
                        </a:rPr>
                        <a:t>Tahibonet (İndica Tipi)</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555</a:t>
                      </a:r>
                      <a:endParaRPr lang="tr-TR"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480-520</a:t>
                      </a:r>
                      <a:endParaRPr lang="tr-TR"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329642" cy="857232"/>
          </a:xfrm>
        </p:spPr>
        <p:txBody>
          <a:bodyPr>
            <a:noAutofit/>
          </a:bodyPr>
          <a:lstStyle/>
          <a:p>
            <a:r>
              <a:rPr lang="tr-TR" sz="2200" b="1" dirty="0" smtClean="0">
                <a:solidFill>
                  <a:srgbClr val="FF0000"/>
                </a:solidFill>
                <a:latin typeface="Times New Roman" pitchFamily="18" charset="0"/>
                <a:cs typeface="Times New Roman" pitchFamily="18" charset="0"/>
              </a:rPr>
              <a:t>İtalya'da Aralık-2016 ve 2017 tarihlerinde, </a:t>
            </a:r>
            <a:r>
              <a:rPr lang="tr-TR" sz="2200" b="1" dirty="0" err="1" smtClean="0">
                <a:solidFill>
                  <a:srgbClr val="FF0000"/>
                </a:solidFill>
                <a:latin typeface="Times New Roman" pitchFamily="18" charset="0"/>
                <a:cs typeface="Times New Roman" pitchFamily="18" charset="0"/>
              </a:rPr>
              <a:t>Vercelli</a:t>
            </a:r>
            <a:r>
              <a:rPr lang="tr-TR" sz="2200" b="1" dirty="0" smtClean="0">
                <a:solidFill>
                  <a:srgbClr val="FF0000"/>
                </a:solidFill>
                <a:latin typeface="Times New Roman" pitchFamily="18" charset="0"/>
                <a:cs typeface="Times New Roman" pitchFamily="18" charset="0"/>
              </a:rPr>
              <a:t> Piyasasında çeşitler bazında gerçekleşen pirinç fiyatları  (Euro/Ton).</a:t>
            </a:r>
            <a:endParaRPr lang="tr-TR" sz="2200" b="1" dirty="0">
              <a:solidFill>
                <a:srgbClr val="FF0000"/>
              </a:solidFill>
              <a:latin typeface="Times New Roman" pitchFamily="18" charset="0"/>
              <a:cs typeface="Times New Roman" pitchFamily="18" charset="0"/>
            </a:endParaRPr>
          </a:p>
        </p:txBody>
      </p:sp>
      <p:graphicFrame>
        <p:nvGraphicFramePr>
          <p:cNvPr id="3" name="1 Grafik"/>
          <p:cNvGraphicFramePr/>
          <p:nvPr>
            <p:extLst>
              <p:ext uri="{D42A27DB-BD31-4B8C-83A1-F6EECF244321}">
                <p14:modId xmlns:p14="http://schemas.microsoft.com/office/powerpoint/2010/main" val="2134658070"/>
              </p:ext>
            </p:extLst>
          </p:nvPr>
        </p:nvGraphicFramePr>
        <p:xfrm>
          <a:off x="428596" y="1000108"/>
          <a:ext cx="8286807" cy="507209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28662" y="214290"/>
            <a:ext cx="7858180" cy="57150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2400" b="1" dirty="0" smtClean="0">
                <a:solidFill>
                  <a:srgbClr val="A50021"/>
                </a:solidFill>
                <a:latin typeface="Times New Roman" panose="02020603050405020304" pitchFamily="18" charset="0"/>
                <a:ea typeface="+mj-ea"/>
                <a:cs typeface="Times New Roman" panose="02020603050405020304" pitchFamily="18" charset="0"/>
              </a:rPr>
              <a:t>Bazı Ülkelerde, Perakende Pirinç Fiyatları (Kasım-2017).</a:t>
            </a:r>
            <a:endParaRPr kumimoji="0" lang="en-US" sz="2400" b="1" i="0" u="none" strike="noStrike" kern="1200" cap="none" spc="0" normalizeH="0" baseline="0" noProof="0" dirty="0" smtClean="0">
              <a:ln>
                <a:noFill/>
              </a:ln>
              <a:solidFill>
                <a:srgbClr val="A50021"/>
              </a:solidFill>
              <a:effectLst/>
              <a:uLnTx/>
              <a:uFillTx/>
              <a:latin typeface="Times New Roman" panose="02020603050405020304" pitchFamily="18" charset="0"/>
              <a:ea typeface="+mj-ea"/>
              <a:cs typeface="Times New Roman" panose="02020603050405020304" pitchFamily="18" charset="0"/>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pPr/>
              <a:t>29</a:t>
            </a:fld>
            <a:endParaRPr lang="tr-TR"/>
          </a:p>
        </p:txBody>
      </p:sp>
      <p:graphicFrame>
        <p:nvGraphicFramePr>
          <p:cNvPr id="7" name="6 Tablo"/>
          <p:cNvGraphicFramePr>
            <a:graphicFrameLocks noGrp="1"/>
          </p:cNvGraphicFramePr>
          <p:nvPr>
            <p:extLst>
              <p:ext uri="{D42A27DB-BD31-4B8C-83A1-F6EECF244321}">
                <p14:modId xmlns:p14="http://schemas.microsoft.com/office/powerpoint/2010/main" val="2385823837"/>
              </p:ext>
            </p:extLst>
          </p:nvPr>
        </p:nvGraphicFramePr>
        <p:xfrm>
          <a:off x="1214414" y="817655"/>
          <a:ext cx="6858047" cy="4371865"/>
        </p:xfrm>
        <a:graphic>
          <a:graphicData uri="http://schemas.openxmlformats.org/drawingml/2006/table">
            <a:tbl>
              <a:tblPr/>
              <a:tblGrid>
                <a:gridCol w="2802212"/>
                <a:gridCol w="1179880"/>
                <a:gridCol w="884909"/>
                <a:gridCol w="995523"/>
                <a:gridCol w="995523"/>
              </a:tblGrid>
              <a:tr h="513870">
                <a:tc rowSpan="2">
                  <a:txBody>
                    <a:bodyPr/>
                    <a:lstStyle/>
                    <a:p>
                      <a:pPr algn="l" fontAlgn="b"/>
                      <a:r>
                        <a:rPr lang="tr-TR" sz="1800" b="1" i="0" u="none" strike="noStrike" dirty="0" smtClean="0">
                          <a:solidFill>
                            <a:srgbClr val="0000FF"/>
                          </a:solidFill>
                          <a:latin typeface="Calibri"/>
                        </a:rPr>
                        <a:t> Ülkeler</a:t>
                      </a:r>
                      <a:endParaRPr lang="tr-TR" sz="18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l" fontAlgn="b"/>
                      <a:r>
                        <a:rPr lang="tr-TR" sz="1800" b="1" i="0" u="none" strike="noStrike" dirty="0">
                          <a:solidFill>
                            <a:srgbClr val="FF3300"/>
                          </a:solidFill>
                          <a:latin typeface="Times New Roman" panose="02020603050405020304" pitchFamily="18" charset="0"/>
                          <a:cs typeface="Times New Roman" panose="02020603050405020304" pitchFamily="18" charset="0"/>
                        </a:rPr>
                        <a:t>Ülkelerin Perakende </a:t>
                      </a:r>
                      <a:r>
                        <a:rPr lang="tr-TR" sz="1800" b="1" i="0" u="none" strike="noStrike" dirty="0" smtClean="0">
                          <a:solidFill>
                            <a:srgbClr val="FF3300"/>
                          </a:solidFill>
                          <a:latin typeface="Times New Roman" panose="02020603050405020304" pitchFamily="18" charset="0"/>
                          <a:cs typeface="Times New Roman" panose="02020603050405020304" pitchFamily="18" charset="0"/>
                        </a:rPr>
                        <a:t>Pirinç</a:t>
                      </a:r>
                      <a:r>
                        <a:rPr lang="tr-TR" sz="1800" b="1" i="0" u="none" strike="noStrike" baseline="0" dirty="0" smtClean="0">
                          <a:solidFill>
                            <a:srgbClr val="FF3300"/>
                          </a:solidFill>
                          <a:latin typeface="Times New Roman" panose="02020603050405020304" pitchFamily="18" charset="0"/>
                          <a:cs typeface="Times New Roman" panose="02020603050405020304" pitchFamily="18" charset="0"/>
                        </a:rPr>
                        <a:t> </a:t>
                      </a:r>
                      <a:r>
                        <a:rPr lang="tr-TR" sz="1800" b="1" i="0" u="none" strike="noStrike" dirty="0" smtClean="0">
                          <a:solidFill>
                            <a:srgbClr val="FF3300"/>
                          </a:solidFill>
                          <a:latin typeface="Times New Roman" panose="02020603050405020304" pitchFamily="18" charset="0"/>
                          <a:cs typeface="Times New Roman" panose="02020603050405020304" pitchFamily="18" charset="0"/>
                        </a:rPr>
                        <a:t>Fiyatları </a:t>
                      </a:r>
                      <a:r>
                        <a:rPr lang="tr-TR" sz="1800" b="1" i="0" u="none" strike="noStrike" dirty="0">
                          <a:solidFill>
                            <a:srgbClr val="FF3300"/>
                          </a:solidFill>
                          <a:latin typeface="Times New Roman" panose="02020603050405020304" pitchFamily="18" charset="0"/>
                          <a:cs typeface="Times New Roman" panose="02020603050405020304" pitchFamily="18" charset="0"/>
                        </a:rPr>
                        <a:t>(USD/Kg)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r>
              <a:tr h="365650">
                <a:tc vMerge="1">
                  <a:txBody>
                    <a:bodyPr/>
                    <a:lstStyle/>
                    <a:p>
                      <a:endParaRPr lang="tr-TR"/>
                    </a:p>
                  </a:txBody>
                  <a:tcPr/>
                </a:tc>
                <a:tc>
                  <a:txBody>
                    <a:bodyPr/>
                    <a:lstStyle/>
                    <a:p>
                      <a:pPr algn="l" fontAlgn="b"/>
                      <a:r>
                        <a:rPr lang="tr-TR" sz="1800" b="1" i="0" u="none" strike="noStrike" dirty="0" smtClean="0">
                          <a:solidFill>
                            <a:srgbClr val="0000FF"/>
                          </a:solidFill>
                          <a:latin typeface="Calibri"/>
                        </a:rPr>
                        <a:t>2014</a:t>
                      </a:r>
                      <a:endParaRPr lang="tr-TR" sz="18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800" b="1" i="0" u="none" strike="noStrike" dirty="0" smtClean="0">
                          <a:solidFill>
                            <a:srgbClr val="0000FF"/>
                          </a:solidFill>
                          <a:latin typeface="Calibri"/>
                        </a:rPr>
                        <a:t>2015</a:t>
                      </a:r>
                      <a:endParaRPr lang="tr-TR" sz="18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800" b="1" i="0" u="none" strike="noStrike" dirty="0" smtClean="0">
                          <a:solidFill>
                            <a:srgbClr val="0000FF"/>
                          </a:solidFill>
                          <a:latin typeface="Calibri"/>
                        </a:rPr>
                        <a:t>2016</a:t>
                      </a:r>
                      <a:endParaRPr lang="tr-TR" sz="18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800" b="1" i="0" u="none" strike="noStrike" dirty="0" smtClean="0">
                          <a:solidFill>
                            <a:srgbClr val="0000FF"/>
                          </a:solidFill>
                          <a:latin typeface="Calibri"/>
                        </a:rPr>
                        <a:t>2017</a:t>
                      </a:r>
                      <a:endParaRPr lang="tr-TR" sz="1800" b="1" i="0" u="none" strike="noStrike" dirty="0">
                        <a:solidFill>
                          <a:srgbClr val="0000FF"/>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Hindistan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0,49</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0,44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0,42</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0,49</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Japonya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4,66</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4,30</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4,50</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Güney Kore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2,11</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1,58</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1,72</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Tayland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0,38</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0,32</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0,36</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Vietnam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0,36</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0,31</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0,34</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Brezilya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1,04</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1,04</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1,0</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Uruguay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1,03</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1,10</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1,08</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ABD (Uz. Tane</a:t>
                      </a:r>
                      <a:r>
                        <a:rPr lang="tr-TR" sz="2000" b="1" i="0" u="none" strike="noStrike" dirty="0" smtClean="0">
                          <a:solidFill>
                            <a:srgbClr val="000000"/>
                          </a:solidFill>
                          <a:latin typeface="Times New Roman"/>
                        </a:rPr>
                        <a:t>) </a:t>
                      </a:r>
                      <a:endParaRPr lang="tr-TR" sz="2000" b="1" i="0" u="none" strike="noStrike" dirty="0">
                        <a:solidFill>
                          <a:srgbClr val="000000"/>
                        </a:solidFill>
                        <a:latin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1,59</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1,54</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1,66</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İtalya (</a:t>
                      </a:r>
                      <a:r>
                        <a:rPr lang="tr-TR" sz="2000" b="1" i="0" u="none" strike="noStrike" dirty="0" err="1">
                          <a:solidFill>
                            <a:srgbClr val="000000"/>
                          </a:solidFill>
                          <a:latin typeface="Times New Roman"/>
                        </a:rPr>
                        <a:t>Arborio</a:t>
                      </a:r>
                      <a:r>
                        <a:rPr lang="tr-TR" sz="2000" b="1" i="0" u="none" strike="noStrike" dirty="0">
                          <a:solidFill>
                            <a:srgbClr val="000000"/>
                          </a:solidFill>
                          <a:latin typeface="Times New Roman"/>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1,76</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1,10</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1,16</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Rusya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1,11</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1.2</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1,09</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405">
                <a:tc>
                  <a:txBody>
                    <a:bodyPr/>
                    <a:lstStyle/>
                    <a:p>
                      <a:pPr algn="l" fontAlgn="t"/>
                      <a:r>
                        <a:rPr lang="tr-TR" sz="2000" b="1" i="0" u="none" strike="noStrike" dirty="0">
                          <a:solidFill>
                            <a:srgbClr val="000000"/>
                          </a:solidFill>
                          <a:latin typeface="Times New Roman"/>
                        </a:rPr>
                        <a:t>TÜRİYE (</a:t>
                      </a:r>
                      <a:r>
                        <a:rPr lang="tr-TR" sz="2000" b="1" i="0" u="none" strike="noStrike" dirty="0" smtClean="0">
                          <a:solidFill>
                            <a:srgbClr val="FF3300"/>
                          </a:solidFill>
                          <a:latin typeface="Times New Roman"/>
                        </a:rPr>
                        <a:t>Osmancık-97</a:t>
                      </a:r>
                      <a:r>
                        <a:rPr lang="tr-TR" sz="2000" b="1" i="0" u="none" strike="noStrike" dirty="0" smtClean="0">
                          <a:solidFill>
                            <a:srgbClr val="000000"/>
                          </a:solidFill>
                          <a:latin typeface="Times New Roman"/>
                        </a:rPr>
                        <a:t>)</a:t>
                      </a:r>
                      <a:endParaRPr lang="tr-TR" sz="2000" b="1" i="0" u="none" strike="noStrike" dirty="0">
                        <a:solidFill>
                          <a:srgbClr val="000000"/>
                        </a:solidFill>
                        <a:latin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tr-TR" sz="2000" b="1" i="0" u="none" strike="noStrike" dirty="0">
                          <a:solidFill>
                            <a:srgbClr val="000000"/>
                          </a:solidFill>
                          <a:latin typeface="Times New Roman"/>
                        </a:rPr>
                        <a:t>1,59</a:t>
                      </a: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a:solidFill>
                            <a:srgbClr val="000000"/>
                          </a:solidFill>
                          <a:effectLst/>
                          <a:latin typeface="Times New Roman" panose="02020603050405020304" pitchFamily="18" charset="0"/>
                          <a:cs typeface="Times New Roman" panose="02020603050405020304" pitchFamily="18" charset="0"/>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1,3</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tr-TR" sz="2000" b="1" i="0" u="none" strike="noStrike" dirty="0" smtClean="0">
                          <a:solidFill>
                            <a:srgbClr val="000000"/>
                          </a:solidFill>
                          <a:effectLst/>
                          <a:latin typeface="Times New Roman" panose="02020603050405020304" pitchFamily="18" charset="0"/>
                          <a:cs typeface="Times New Roman" panose="02020603050405020304" pitchFamily="18" charset="0"/>
                        </a:rPr>
                        <a:t>1,42</a:t>
                      </a:r>
                      <a:endParaRPr lang="tr-TR"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FF0000"/>
                </a:solidFill>
                <a:latin typeface="Times New Roman" pitchFamily="18" charset="0"/>
                <a:cs typeface="Times New Roman" pitchFamily="18" charset="0"/>
              </a:rPr>
              <a:t>Bazı temel besin maddelerinin, dünyada insan beslenmesinde sağladığı enerji yüzdeleri (%)</a:t>
            </a:r>
            <a:endParaRPr lang="tr-TR" sz="3200" b="1" dirty="0">
              <a:solidFill>
                <a:srgbClr val="FF0000"/>
              </a:solidFill>
              <a:latin typeface="Times New Roman" pitchFamily="18" charset="0"/>
              <a:cs typeface="Times New Roman" pitchFamily="18" charset="0"/>
            </a:endParaRPr>
          </a:p>
        </p:txBody>
      </p:sp>
      <p:pic>
        <p:nvPicPr>
          <p:cNvPr id="4098" name="Picture 2" descr="G:\Hububat Konseyi sunu\Ürün-gurupları.gif"/>
          <p:cNvPicPr>
            <a:picLocks noChangeAspect="1" noChangeArrowheads="1"/>
          </p:cNvPicPr>
          <p:nvPr/>
        </p:nvPicPr>
        <p:blipFill>
          <a:blip r:embed="rId2"/>
          <a:srcRect/>
          <a:stretch>
            <a:fillRect/>
          </a:stretch>
        </p:blipFill>
        <p:spPr bwMode="auto">
          <a:xfrm>
            <a:off x="214282" y="1428736"/>
            <a:ext cx="8715436" cy="400052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42852"/>
            <a:ext cx="8229600" cy="500066"/>
          </a:xfrm>
        </p:spPr>
        <p:txBody>
          <a:bodyPr>
            <a:noAutofit/>
          </a:bodyPr>
          <a:lstStyle/>
          <a:p>
            <a:pPr lvl="0"/>
            <a:r>
              <a:rPr lang="tr-TR" sz="3200" b="1" dirty="0" smtClean="0">
                <a:solidFill>
                  <a:srgbClr val="0000FF"/>
                </a:solidFill>
                <a:latin typeface="Times New Roman" pitchFamily="18" charset="0"/>
                <a:cs typeface="Times New Roman" pitchFamily="18" charset="0"/>
              </a:rPr>
              <a:t/>
            </a:r>
            <a:br>
              <a:rPr lang="tr-TR" sz="3200" b="1" dirty="0" smtClean="0">
                <a:solidFill>
                  <a:srgbClr val="0000FF"/>
                </a:solidFill>
                <a:latin typeface="Times New Roman" pitchFamily="18" charset="0"/>
                <a:cs typeface="Times New Roman" pitchFamily="18" charset="0"/>
              </a:rPr>
            </a:br>
            <a:r>
              <a:rPr lang="tr-TR" sz="3200" b="1" dirty="0" smtClean="0">
                <a:solidFill>
                  <a:srgbClr val="FF0000"/>
                </a:solidFill>
                <a:latin typeface="Times New Roman" pitchFamily="18" charset="0"/>
                <a:cs typeface="Times New Roman" pitchFamily="18" charset="0"/>
              </a:rPr>
              <a:t>Bazı Ülkelerde, Pirinç Perakende Fiyatları</a:t>
            </a:r>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endParaRPr lang="tr-TR" sz="3200" dirty="0">
              <a:solidFill>
                <a:srgbClr val="FF0000"/>
              </a:solidFill>
              <a:latin typeface="Times New Roman" pitchFamily="18" charset="0"/>
              <a:cs typeface="Times New Roman" pitchFamily="18" charset="0"/>
            </a:endParaRPr>
          </a:p>
        </p:txBody>
      </p:sp>
      <p:graphicFrame>
        <p:nvGraphicFramePr>
          <p:cNvPr id="3" name="17 Grafik"/>
          <p:cNvGraphicFramePr/>
          <p:nvPr>
            <p:extLst>
              <p:ext uri="{D42A27DB-BD31-4B8C-83A1-F6EECF244321}">
                <p14:modId xmlns:p14="http://schemas.microsoft.com/office/powerpoint/2010/main" val="4073329534"/>
              </p:ext>
            </p:extLst>
          </p:nvPr>
        </p:nvGraphicFramePr>
        <p:xfrm>
          <a:off x="1285852" y="785794"/>
          <a:ext cx="7000923" cy="53578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371600" y="1000108"/>
            <a:ext cx="6400800" cy="3000396"/>
          </a:xfrm>
        </p:spPr>
        <p:txBody>
          <a:bodyPr/>
          <a:lstStyle/>
          <a:p>
            <a:endParaRPr lang="tr-TR" dirty="0" smtClean="0">
              <a:latin typeface="Times New Roman" pitchFamily="18" charset="0"/>
              <a:cs typeface="Times New Roman" pitchFamily="18" charset="0"/>
            </a:endParaRPr>
          </a:p>
          <a:p>
            <a:endParaRPr lang="tr-TR" b="1" dirty="0" smtClean="0">
              <a:solidFill>
                <a:schemeClr val="tx1">
                  <a:lumMod val="95000"/>
                  <a:lumOff val="5000"/>
                </a:schemeClr>
              </a:solidFill>
              <a:latin typeface="Times New Roman" pitchFamily="18" charset="0"/>
              <a:cs typeface="Times New Roman" pitchFamily="18" charset="0"/>
            </a:endParaRPr>
          </a:p>
          <a:p>
            <a:r>
              <a:rPr lang="tr-TR" b="1" dirty="0" smtClean="0">
                <a:solidFill>
                  <a:srgbClr val="0033CC"/>
                </a:solidFill>
                <a:latin typeface="Times New Roman" pitchFamily="18" charset="0"/>
                <a:cs typeface="Times New Roman" pitchFamily="18" charset="0"/>
              </a:rPr>
              <a:t>Ülkemizde 2017 Yılı Çeltik Sezonun Değerlendirilmesi</a:t>
            </a:r>
            <a:endParaRPr lang="tr-TR"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42918"/>
          </a:xfrm>
        </p:spPr>
        <p:txBody>
          <a:bodyPr>
            <a:normAutofit fontScale="90000"/>
          </a:bodyPr>
          <a:lstStyle/>
          <a:p>
            <a:r>
              <a:rPr lang="tr-TR" sz="2800" dirty="0" smtClean="0"/>
              <a:t/>
            </a:r>
            <a:br>
              <a:rPr lang="tr-TR" sz="2800" dirty="0" smtClean="0"/>
            </a:br>
            <a:r>
              <a:rPr lang="tr-TR" sz="3600" b="1" dirty="0" smtClean="0">
                <a:solidFill>
                  <a:srgbClr val="FF0000"/>
                </a:solidFill>
                <a:latin typeface="Times New Roman" pitchFamily="18" charset="0"/>
                <a:cs typeface="Times New Roman" pitchFamily="18" charset="0"/>
              </a:rPr>
              <a:t>Ülkemiz çeltik üretim verileri</a:t>
            </a:r>
            <a:r>
              <a:rPr lang="tr-TR" sz="3600" b="1" dirty="0">
                <a:solidFill>
                  <a:srgbClr val="FF0000"/>
                </a:solidFill>
                <a:latin typeface="Times New Roman" pitchFamily="18" charset="0"/>
                <a:cs typeface="Times New Roman" pitchFamily="18" charset="0"/>
              </a:rPr>
              <a:t>.</a:t>
            </a:r>
            <a:r>
              <a:rPr lang="tr-TR" sz="3600" b="1" dirty="0" smtClean="0">
                <a:solidFill>
                  <a:srgbClr val="FF0000"/>
                </a:solidFill>
                <a:latin typeface="Times New Roman" pitchFamily="18" charset="0"/>
                <a:cs typeface="Times New Roman" pitchFamily="18" charset="0"/>
              </a:rPr>
              <a:t/>
            </a:r>
            <a:br>
              <a:rPr lang="tr-TR" sz="3600" b="1" dirty="0" smtClean="0">
                <a:solidFill>
                  <a:srgbClr val="FF0000"/>
                </a:solidFill>
                <a:latin typeface="Times New Roman" pitchFamily="18" charset="0"/>
                <a:cs typeface="Times New Roman" pitchFamily="18" charset="0"/>
              </a:rPr>
            </a:br>
            <a:endParaRPr lang="tr-TR" sz="3600" b="1" dirty="0">
              <a:solidFill>
                <a:srgbClr val="FF0000"/>
              </a:solidFill>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571473" y="785799"/>
          <a:ext cx="8072492" cy="5429282"/>
        </p:xfrm>
        <a:graphic>
          <a:graphicData uri="http://schemas.openxmlformats.org/drawingml/2006/table">
            <a:tbl>
              <a:tblPr/>
              <a:tblGrid>
                <a:gridCol w="2010819"/>
                <a:gridCol w="2392359"/>
                <a:gridCol w="1834657"/>
                <a:gridCol w="1834657"/>
              </a:tblGrid>
              <a:tr h="558289">
                <a:tc>
                  <a:txBody>
                    <a:bodyPr/>
                    <a:lstStyle/>
                    <a:p>
                      <a:pPr algn="just">
                        <a:lnSpc>
                          <a:spcPct val="100000"/>
                        </a:lnSpc>
                        <a:spcAft>
                          <a:spcPts val="0"/>
                        </a:spcAft>
                      </a:pPr>
                      <a:r>
                        <a:rPr lang="tr-TR" sz="1800" b="1" dirty="0">
                          <a:solidFill>
                            <a:srgbClr val="0033CC"/>
                          </a:solidFill>
                          <a:latin typeface="Times New Roman"/>
                          <a:ea typeface="Times New Roman"/>
                          <a:cs typeface="Times New Roman"/>
                        </a:rPr>
                        <a:t>Yıllar </a:t>
                      </a:r>
                      <a:endParaRPr lang="tr-TR" sz="1800" b="1" dirty="0">
                        <a:solidFill>
                          <a:srgbClr val="0033CC"/>
                        </a:solidFill>
                        <a:latin typeface="Calibri"/>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tr-TR" sz="1800" b="1" dirty="0">
                          <a:solidFill>
                            <a:srgbClr val="0033CC"/>
                          </a:solidFill>
                          <a:latin typeface="Times New Roman"/>
                          <a:ea typeface="Times New Roman"/>
                          <a:cs typeface="Times New Roman"/>
                        </a:rPr>
                        <a:t>Çeltik </a:t>
                      </a:r>
                      <a:r>
                        <a:rPr lang="tr-TR" sz="1800" b="1" dirty="0" smtClean="0">
                          <a:solidFill>
                            <a:srgbClr val="0033CC"/>
                          </a:solidFill>
                          <a:latin typeface="Times New Roman"/>
                          <a:ea typeface="Times New Roman"/>
                          <a:cs typeface="Times New Roman"/>
                        </a:rPr>
                        <a:t>Ekim</a:t>
                      </a:r>
                    </a:p>
                    <a:p>
                      <a:pPr algn="just">
                        <a:lnSpc>
                          <a:spcPct val="100000"/>
                        </a:lnSpc>
                        <a:spcAft>
                          <a:spcPts val="0"/>
                        </a:spcAft>
                      </a:pPr>
                      <a:r>
                        <a:rPr lang="tr-TR" sz="1800" b="1" dirty="0" smtClean="0">
                          <a:solidFill>
                            <a:srgbClr val="0033CC"/>
                          </a:solidFill>
                          <a:latin typeface="Times New Roman"/>
                          <a:ea typeface="Times New Roman"/>
                          <a:cs typeface="Times New Roman"/>
                        </a:rPr>
                        <a:t> </a:t>
                      </a:r>
                      <a:r>
                        <a:rPr lang="tr-TR" sz="1800" b="1" dirty="0">
                          <a:solidFill>
                            <a:srgbClr val="0033CC"/>
                          </a:solidFill>
                          <a:latin typeface="Times New Roman"/>
                          <a:ea typeface="Times New Roman"/>
                          <a:cs typeface="Times New Roman"/>
                        </a:rPr>
                        <a:t>Alanı (1000 Ha)</a:t>
                      </a:r>
                      <a:endParaRPr lang="tr-TR" sz="1800" b="1" dirty="0">
                        <a:solidFill>
                          <a:srgbClr val="0033CC"/>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tr-TR" sz="1800" b="1" dirty="0">
                          <a:solidFill>
                            <a:srgbClr val="0033CC"/>
                          </a:solidFill>
                          <a:latin typeface="Times New Roman"/>
                          <a:ea typeface="Times New Roman"/>
                          <a:cs typeface="Times New Roman"/>
                        </a:rPr>
                        <a:t>Çeltik Üretimi (1000 Ton)</a:t>
                      </a:r>
                      <a:endParaRPr lang="tr-TR" sz="1800" b="1" dirty="0">
                        <a:solidFill>
                          <a:srgbClr val="0033CC"/>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tr-TR" sz="1800" b="1" dirty="0">
                          <a:solidFill>
                            <a:srgbClr val="0033CC"/>
                          </a:solidFill>
                          <a:latin typeface="Times New Roman"/>
                          <a:ea typeface="Times New Roman"/>
                          <a:cs typeface="Times New Roman"/>
                        </a:rPr>
                        <a:t>Çeltik Verimi (Kg/da)</a:t>
                      </a:r>
                      <a:endParaRPr lang="tr-TR" sz="1800" b="1" dirty="0">
                        <a:solidFill>
                          <a:srgbClr val="0033CC"/>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1928-1930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18,9</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46,7</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247</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1931-1940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29</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94,2</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330,4</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1941-1950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24,4</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83,3</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345,9</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1951-1960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46,3</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161,3</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353,8</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1961-1970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51,9</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208,3</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404,6</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1971-1980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59,7</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272,8</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452,3</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1981-1990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61,5</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291,8</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477,6</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1991-1995</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43,8</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218</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498,2</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1996-2000</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58,6</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312</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532,2</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2001-2005</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67,8</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436,4</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637,6</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2006-2010 </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97,6</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741,5</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758,6</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2011</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99,4</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900</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906</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2012</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119,7</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880</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735</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2013</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110,6</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900</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814</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2014</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110,9</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830</a:t>
                      </a:r>
                      <a:endParaRPr lang="tr-TR" sz="1800" b="1">
                        <a:latin typeface="Calibri"/>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764</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2015 </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115,9</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920</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794</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9">
                <a:tc>
                  <a:txBody>
                    <a:bodyPr/>
                    <a:lstStyle/>
                    <a:p>
                      <a:pPr algn="just">
                        <a:lnSpc>
                          <a:spcPct val="100000"/>
                        </a:lnSpc>
                        <a:spcAft>
                          <a:spcPts val="0"/>
                        </a:spcAft>
                      </a:pPr>
                      <a:r>
                        <a:rPr lang="tr-TR" sz="1800" b="1" dirty="0">
                          <a:solidFill>
                            <a:srgbClr val="FF0000"/>
                          </a:solidFill>
                          <a:latin typeface="Times New Roman"/>
                          <a:ea typeface="Times New Roman"/>
                          <a:cs typeface="Times New Roman"/>
                        </a:rPr>
                        <a:t>2016</a:t>
                      </a:r>
                      <a:endParaRPr lang="tr-TR" sz="1800" b="1" dirty="0">
                        <a:solidFill>
                          <a:srgbClr val="FF0000"/>
                        </a:solidFill>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116,6</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a:latin typeface="Times New Roman"/>
                          <a:ea typeface="Times New Roman"/>
                          <a:cs typeface="Times New Roman"/>
                        </a:rPr>
                        <a:t>920</a:t>
                      </a:r>
                      <a:endParaRPr lang="tr-TR" sz="1800" b="1">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tr-TR" sz="1800" b="1" dirty="0">
                          <a:latin typeface="Times New Roman"/>
                          <a:ea typeface="Times New Roman"/>
                          <a:cs typeface="Times New Roman"/>
                        </a:rPr>
                        <a:t>793</a:t>
                      </a:r>
                      <a:endParaRPr lang="tr-TR" sz="1800" b="1" dirty="0">
                        <a:latin typeface="Calibri"/>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500042"/>
          </a:xfrm>
        </p:spPr>
        <p:txBody>
          <a:bodyPr>
            <a:normAutofit fontScale="90000"/>
          </a:bodyPr>
          <a:lstStyle/>
          <a:p>
            <a:r>
              <a:rPr lang="tr-TR" sz="2800" b="1" dirty="0" smtClean="0">
                <a:solidFill>
                  <a:srgbClr val="0033CC"/>
                </a:solidFill>
                <a:latin typeface="Times New Roman" pitchFamily="18" charset="0"/>
                <a:cs typeface="Times New Roman" pitchFamily="18" charset="0"/>
              </a:rPr>
              <a:t>Ülkemizde Çeltik Ekim Alanı, Üretimi ve Verimi</a:t>
            </a:r>
            <a:endParaRPr lang="tr-TR" sz="2800" b="1" dirty="0">
              <a:solidFill>
                <a:srgbClr val="0033CC"/>
              </a:solidFill>
              <a:latin typeface="Times New Roman" pitchFamily="18" charset="0"/>
              <a:cs typeface="Times New Roman" pitchFamily="18" charset="0"/>
            </a:endParaRPr>
          </a:p>
        </p:txBody>
      </p:sp>
      <p:graphicFrame>
        <p:nvGraphicFramePr>
          <p:cNvPr id="4" name="1 Grafik"/>
          <p:cNvGraphicFramePr/>
          <p:nvPr/>
        </p:nvGraphicFramePr>
        <p:xfrm>
          <a:off x="642910" y="785794"/>
          <a:ext cx="7858180" cy="53578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1538" y="0"/>
            <a:ext cx="7615262" cy="785794"/>
          </a:xfrm>
        </p:spPr>
        <p:txBody>
          <a:bodyPr>
            <a:normAutofit fontScale="90000"/>
          </a:bodyPr>
          <a:lstStyle/>
          <a:p>
            <a:r>
              <a:rPr lang="tr-TR" sz="2400" b="1" dirty="0" smtClean="0">
                <a:solidFill>
                  <a:srgbClr val="FF3300"/>
                </a:solidFill>
                <a:latin typeface="Times New Roman" pitchFamily="18" charset="0"/>
                <a:cs typeface="Times New Roman" pitchFamily="18" charset="0"/>
              </a:rPr>
              <a:t>Son Yıllarda Ülkemizde Pirinç Tüketimi ve Kendine Yeterlilik Durumu</a:t>
            </a:r>
            <a:endParaRPr lang="tr-TR" sz="2400" b="1" dirty="0">
              <a:solidFill>
                <a:srgbClr val="FF3300"/>
              </a:solidFill>
              <a:latin typeface="Times New Roman" pitchFamily="18" charset="0"/>
              <a:cs typeface="Times New Roman" pitchFamily="18" charset="0"/>
            </a:endParaRPr>
          </a:p>
        </p:txBody>
      </p:sp>
      <p:graphicFrame>
        <p:nvGraphicFramePr>
          <p:cNvPr id="5" name="4 İçerik Yer Tutucusu"/>
          <p:cNvGraphicFramePr>
            <a:graphicFrameLocks noGrp="1"/>
          </p:cNvGraphicFramePr>
          <p:nvPr>
            <p:ph idx="1"/>
            <p:extLst>
              <p:ext uri="{D42A27DB-BD31-4B8C-83A1-F6EECF244321}">
                <p14:modId xmlns:p14="http://schemas.microsoft.com/office/powerpoint/2010/main" val="1954554419"/>
              </p:ext>
            </p:extLst>
          </p:nvPr>
        </p:nvGraphicFramePr>
        <p:xfrm>
          <a:off x="928661" y="928675"/>
          <a:ext cx="7500991" cy="5701034"/>
        </p:xfrm>
        <a:graphic>
          <a:graphicData uri="http://schemas.openxmlformats.org/drawingml/2006/table">
            <a:tbl>
              <a:tblPr firstRow="1" bandRow="1">
                <a:tableStyleId>{5C22544A-7EE6-4342-B048-85BDC9FD1C3A}</a:tableStyleId>
              </a:tblPr>
              <a:tblGrid>
                <a:gridCol w="1406419"/>
                <a:gridCol w="2094044"/>
                <a:gridCol w="2000264"/>
                <a:gridCol w="2000264"/>
              </a:tblGrid>
              <a:tr h="926324">
                <a:tc>
                  <a:txBody>
                    <a:bodyPr/>
                    <a:lstStyle/>
                    <a:p>
                      <a:r>
                        <a:rPr lang="tr-TR" dirty="0" smtClean="0">
                          <a:solidFill>
                            <a:srgbClr val="0000FF"/>
                          </a:solidFill>
                          <a:latin typeface="Times New Roman" pitchFamily="18" charset="0"/>
                          <a:cs typeface="Times New Roman" pitchFamily="18" charset="0"/>
                        </a:rPr>
                        <a:t>Piyasa Yılı*</a:t>
                      </a:r>
                      <a:endParaRPr lang="tr-TR"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dirty="0" smtClean="0">
                          <a:solidFill>
                            <a:srgbClr val="0000FF"/>
                          </a:solidFill>
                          <a:latin typeface="Times New Roman" pitchFamily="18" charset="0"/>
                          <a:cs typeface="Times New Roman" pitchFamily="18" charset="0"/>
                        </a:rPr>
                        <a:t>Gıda Olarak Tüketilen Miktar(Ton)</a:t>
                      </a:r>
                      <a:endParaRPr lang="tr-TR"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dirty="0" smtClean="0">
                          <a:solidFill>
                            <a:srgbClr val="0000FF"/>
                          </a:solidFill>
                          <a:latin typeface="Times New Roman" pitchFamily="18" charset="0"/>
                          <a:cs typeface="Times New Roman" pitchFamily="18" charset="0"/>
                        </a:rPr>
                        <a:t>Kişi Başına </a:t>
                      </a:r>
                    </a:p>
                    <a:p>
                      <a:r>
                        <a:rPr lang="tr-TR" dirty="0" smtClean="0">
                          <a:solidFill>
                            <a:srgbClr val="0000FF"/>
                          </a:solidFill>
                          <a:latin typeface="Times New Roman" pitchFamily="18" charset="0"/>
                          <a:cs typeface="Times New Roman" pitchFamily="18" charset="0"/>
                        </a:rPr>
                        <a:t>Tüketim (Kg)</a:t>
                      </a:r>
                      <a:endParaRPr lang="tr-TR"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dirty="0" smtClean="0">
                          <a:solidFill>
                            <a:srgbClr val="0000FF"/>
                          </a:solidFill>
                          <a:latin typeface="Times New Roman" pitchFamily="18" charset="0"/>
                          <a:cs typeface="Times New Roman" pitchFamily="18" charset="0"/>
                        </a:rPr>
                        <a:t>Yeterlilik </a:t>
                      </a:r>
                      <a:r>
                        <a:rPr lang="tr-TR" baseline="0" dirty="0" smtClean="0">
                          <a:solidFill>
                            <a:srgbClr val="0000FF"/>
                          </a:solidFill>
                          <a:latin typeface="Times New Roman" pitchFamily="18" charset="0"/>
                          <a:cs typeface="Times New Roman" pitchFamily="18" charset="0"/>
                        </a:rPr>
                        <a:t> (%)</a:t>
                      </a:r>
                      <a:endParaRPr lang="tr-TR"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88117">
                <a:tc>
                  <a:txBody>
                    <a:bodyPr/>
                    <a:lstStyle/>
                    <a:p>
                      <a:r>
                        <a:rPr lang="tr-TR" b="1" dirty="0" smtClean="0">
                          <a:solidFill>
                            <a:schemeClr val="tx1"/>
                          </a:solidFill>
                          <a:latin typeface="Times New Roman" pitchFamily="18" charset="0"/>
                          <a:cs typeface="Times New Roman" pitchFamily="18" charset="0"/>
                        </a:rPr>
                        <a:t>2002/03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572,377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8,31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35,66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9547">
                <a:tc>
                  <a:txBody>
                    <a:bodyPr/>
                    <a:lstStyle/>
                    <a:p>
                      <a:r>
                        <a:rPr lang="tr-TR" b="1" dirty="0" smtClean="0">
                          <a:solidFill>
                            <a:schemeClr val="tx1"/>
                          </a:solidFill>
                          <a:latin typeface="Times New Roman" pitchFamily="18" charset="0"/>
                          <a:cs typeface="Times New Roman" pitchFamily="18" charset="0"/>
                        </a:rPr>
                        <a:t>2003/04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cap="none" normalizeH="0" baseline="0" dirty="0" smtClean="0">
                          <a:ln>
                            <a:noFill/>
                          </a:ln>
                          <a:solidFill>
                            <a:schemeClr val="tx1"/>
                          </a:solidFill>
                          <a:effectLst/>
                          <a:latin typeface="Times New Roman" pitchFamily="18" charset="0"/>
                          <a:cs typeface="Times New Roman" pitchFamily="18" charset="0"/>
                        </a:rPr>
                        <a:t>595,000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8,90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37,5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0977">
                <a:tc>
                  <a:txBody>
                    <a:bodyPr/>
                    <a:lstStyle/>
                    <a:p>
                      <a:r>
                        <a:rPr lang="tr-TR" b="1" dirty="0" smtClean="0">
                          <a:solidFill>
                            <a:schemeClr val="tx1"/>
                          </a:solidFill>
                          <a:latin typeface="Times New Roman" pitchFamily="18" charset="0"/>
                          <a:cs typeface="Times New Roman" pitchFamily="18" charset="0"/>
                        </a:rPr>
                        <a:t>2004/05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564,646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7,99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48,99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0969">
                <a:tc>
                  <a:txBody>
                    <a:bodyPr/>
                    <a:lstStyle/>
                    <a:p>
                      <a:r>
                        <a:rPr lang="tr-TR" b="1" dirty="0" smtClean="0">
                          <a:solidFill>
                            <a:schemeClr val="tx1"/>
                          </a:solidFill>
                          <a:latin typeface="Times New Roman" pitchFamily="18" charset="0"/>
                          <a:cs typeface="Times New Roman" pitchFamily="18" charset="0"/>
                        </a:rPr>
                        <a:t>2005/06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534,990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7, 60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63,82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3837">
                <a:tc>
                  <a:txBody>
                    <a:bodyPr/>
                    <a:lstStyle/>
                    <a:p>
                      <a:r>
                        <a:rPr lang="tr-TR" b="1" dirty="0" smtClean="0">
                          <a:solidFill>
                            <a:schemeClr val="tx1"/>
                          </a:solidFill>
                          <a:latin typeface="Times New Roman" pitchFamily="18" charset="0"/>
                          <a:cs typeface="Times New Roman" pitchFamily="18" charset="0"/>
                        </a:rPr>
                        <a:t>2006/07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555,320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7,72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71,28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5267">
                <a:tc>
                  <a:txBody>
                    <a:bodyPr/>
                    <a:lstStyle/>
                    <a:p>
                      <a:r>
                        <a:rPr lang="tr-TR" b="1" dirty="0" smtClean="0">
                          <a:solidFill>
                            <a:schemeClr val="tx1"/>
                          </a:solidFill>
                          <a:latin typeface="Times New Roman" pitchFamily="18" charset="0"/>
                          <a:cs typeface="Times New Roman" pitchFamily="18" charset="0"/>
                        </a:rPr>
                        <a:t>2007/08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612,874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8,68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60,46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08135">
                <a:tc>
                  <a:txBody>
                    <a:bodyPr/>
                    <a:lstStyle/>
                    <a:p>
                      <a:r>
                        <a:rPr lang="tr-TR" b="1" dirty="0" smtClean="0">
                          <a:solidFill>
                            <a:schemeClr val="tx1"/>
                          </a:solidFill>
                          <a:latin typeface="Times New Roman" pitchFamily="18" charset="0"/>
                          <a:cs typeface="Times New Roman" pitchFamily="18" charset="0"/>
                        </a:rPr>
                        <a:t>2008/09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556,993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7,79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75,66</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9565">
                <a:tc>
                  <a:txBody>
                    <a:bodyPr/>
                    <a:lstStyle/>
                    <a:p>
                      <a:r>
                        <a:rPr lang="tr-TR" b="1" dirty="0" smtClean="0">
                          <a:solidFill>
                            <a:schemeClr val="tx1"/>
                          </a:solidFill>
                          <a:latin typeface="Times New Roman" pitchFamily="18" charset="0"/>
                          <a:cs typeface="Times New Roman" pitchFamily="18" charset="0"/>
                        </a:rPr>
                        <a:t>2009/10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702,517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9,68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60,5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9557">
                <a:tc>
                  <a:txBody>
                    <a:bodyPr/>
                    <a:lstStyle/>
                    <a:p>
                      <a:r>
                        <a:rPr lang="tr-TR" b="1" dirty="0" smtClean="0">
                          <a:solidFill>
                            <a:schemeClr val="tx1"/>
                          </a:solidFill>
                          <a:latin typeface="Times New Roman" pitchFamily="18" charset="0"/>
                          <a:cs typeface="Times New Roman" pitchFamily="18" charset="0"/>
                        </a:rPr>
                        <a:t>2010/11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526,974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7,15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90,7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82425">
                <a:tc>
                  <a:txBody>
                    <a:bodyPr/>
                    <a:lstStyle/>
                    <a:p>
                      <a:r>
                        <a:rPr lang="tr-TR" b="1" dirty="0" smtClean="0">
                          <a:solidFill>
                            <a:schemeClr val="tx1"/>
                          </a:solidFill>
                          <a:latin typeface="Times New Roman" pitchFamily="18" charset="0"/>
                          <a:cs typeface="Times New Roman" pitchFamily="18" charset="0"/>
                        </a:rPr>
                        <a:t>2011/12</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696,.877</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9,33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72,8</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3855">
                <a:tc>
                  <a:txBody>
                    <a:bodyPr/>
                    <a:lstStyle/>
                    <a:p>
                      <a:r>
                        <a:rPr lang="tr-TR" b="1" dirty="0" smtClean="0">
                          <a:solidFill>
                            <a:schemeClr val="tx1"/>
                          </a:solidFill>
                          <a:latin typeface="Times New Roman" pitchFamily="18" charset="0"/>
                          <a:cs typeface="Times New Roman" pitchFamily="18" charset="0"/>
                        </a:rPr>
                        <a:t>2012/13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569,941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7,50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86,9</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75">
                <a:tc>
                  <a:txBody>
                    <a:bodyPr/>
                    <a:lstStyle/>
                    <a:p>
                      <a:r>
                        <a:rPr lang="tr-TR" b="1" dirty="0" smtClean="0">
                          <a:solidFill>
                            <a:schemeClr val="tx1"/>
                          </a:solidFill>
                          <a:latin typeface="Times New Roman" pitchFamily="18" charset="0"/>
                          <a:cs typeface="Times New Roman" pitchFamily="18" charset="0"/>
                        </a:rPr>
                        <a:t>2013/14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637,055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8,30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80,1</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75">
                <a:tc>
                  <a:txBody>
                    <a:bodyPr/>
                    <a:lstStyle/>
                    <a:p>
                      <a:r>
                        <a:rPr lang="tr-TR" b="1" dirty="0" smtClean="0">
                          <a:solidFill>
                            <a:schemeClr val="tx1"/>
                          </a:solidFill>
                          <a:latin typeface="Times New Roman" pitchFamily="18" charset="0"/>
                          <a:cs typeface="Times New Roman" pitchFamily="18" charset="0"/>
                        </a:rPr>
                        <a:t>2014/15</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724,860</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9,33</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tr-TR" b="1" dirty="0" smtClean="0">
                          <a:solidFill>
                            <a:schemeClr val="tx1"/>
                          </a:solidFill>
                          <a:latin typeface="Times New Roman" pitchFamily="18" charset="0"/>
                          <a:cs typeface="Times New Roman" pitchFamily="18" charset="0"/>
                        </a:rPr>
                        <a:t>65,4</a:t>
                      </a:r>
                      <a:endParaRPr lang="tr-TR"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3 Slayt Numarası Yer Tutucusu"/>
          <p:cNvSpPr>
            <a:spLocks noGrp="1"/>
          </p:cNvSpPr>
          <p:nvPr>
            <p:ph type="sldNum" sz="quarter" idx="12"/>
          </p:nvPr>
        </p:nvSpPr>
        <p:spPr/>
        <p:txBody>
          <a:bodyPr/>
          <a:lstStyle/>
          <a:p>
            <a:fld id="{F302176B-0E47-46AC-8F43-DAB4B8A37D06}" type="slidenum">
              <a:rPr lang="tr-TR" smtClean="0"/>
              <a:pPr/>
              <a:t>34</a:t>
            </a:fld>
            <a:endParaRPr lang="tr-T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1538" y="142852"/>
            <a:ext cx="7615262" cy="642942"/>
          </a:xfrm>
        </p:spPr>
        <p:txBody>
          <a:bodyPr>
            <a:normAutofit fontScale="90000"/>
          </a:bodyPr>
          <a:lstStyle/>
          <a:p>
            <a:r>
              <a:rPr lang="tr-TR" sz="3200" b="1" dirty="0" smtClean="0">
                <a:solidFill>
                  <a:srgbClr val="FF0000"/>
                </a:solidFill>
                <a:latin typeface="Times New Roman" pitchFamily="18" charset="0"/>
                <a:cs typeface="Times New Roman" pitchFamily="18" charset="0"/>
              </a:rPr>
              <a:t>Yıllık Pirinç Tüketimimiz</a:t>
            </a:r>
            <a:r>
              <a:rPr lang="tr-TR" b="1" dirty="0" smtClean="0">
                <a:latin typeface="Times New Roman" pitchFamily="18" charset="0"/>
                <a:cs typeface="Times New Roman" pitchFamily="18" charset="0"/>
              </a:rPr>
              <a:t>.</a:t>
            </a:r>
            <a:endParaRPr lang="tr-TR" b="1" dirty="0">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35</a:t>
            </a:fld>
            <a:endParaRPr lang="tr-TR"/>
          </a:p>
        </p:txBody>
      </p:sp>
      <p:graphicFrame>
        <p:nvGraphicFramePr>
          <p:cNvPr id="5" name="1 Grafik"/>
          <p:cNvGraphicFramePr/>
          <p:nvPr/>
        </p:nvGraphicFramePr>
        <p:xfrm>
          <a:off x="642910" y="1000108"/>
          <a:ext cx="7858180" cy="542928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229600" cy="500066"/>
          </a:xfrm>
        </p:spPr>
        <p:txBody>
          <a:bodyPr>
            <a:noAutofit/>
          </a:bodyPr>
          <a:lstStyle/>
          <a:p>
            <a:r>
              <a:rPr lang="tr-TR" sz="3600" b="1" dirty="0" smtClean="0">
                <a:solidFill>
                  <a:srgbClr val="0033CC"/>
                </a:solidFill>
                <a:latin typeface="Times New Roman" pitchFamily="18" charset="0"/>
                <a:cs typeface="Times New Roman" pitchFamily="18" charset="0"/>
              </a:rPr>
              <a:t>Ülkemizde Çeltik Üretimi Yapılan İller</a:t>
            </a:r>
            <a:endParaRPr lang="tr-TR" sz="3600" b="1" dirty="0">
              <a:solidFill>
                <a:srgbClr val="0033CC"/>
              </a:solidFill>
              <a:latin typeface="Times New Roman" pitchFamily="18" charset="0"/>
              <a:cs typeface="Times New Roman" pitchFamily="18" charset="0"/>
            </a:endParaRPr>
          </a:p>
        </p:txBody>
      </p:sp>
      <p:graphicFrame>
        <p:nvGraphicFramePr>
          <p:cNvPr id="4" name="3 İçerik Yer Tutucusu"/>
          <p:cNvGraphicFramePr>
            <a:graphicFrameLocks noGrp="1"/>
          </p:cNvGraphicFramePr>
          <p:nvPr>
            <p:ph idx="1"/>
          </p:nvPr>
        </p:nvGraphicFramePr>
        <p:xfrm>
          <a:off x="457200" y="900094"/>
          <a:ext cx="8229600" cy="4632043"/>
        </p:xfrm>
        <a:graphic>
          <a:graphicData uri="http://schemas.openxmlformats.org/drawingml/2006/table">
            <a:tbl>
              <a:tblPr firstRow="1" bandRow="1">
                <a:tableStyleId>{5C22544A-7EE6-4342-B048-85BDC9FD1C3A}</a:tableStyleId>
              </a:tblPr>
              <a:tblGrid>
                <a:gridCol w="1371600"/>
                <a:gridCol w="814374"/>
                <a:gridCol w="1089377"/>
                <a:gridCol w="839449"/>
                <a:gridCol w="1428760"/>
                <a:gridCol w="928694"/>
                <a:gridCol w="857256"/>
                <a:gridCol w="900090"/>
              </a:tblGrid>
              <a:tr h="415609">
                <a:tc>
                  <a:txBody>
                    <a:bodyPr/>
                    <a:lstStyle/>
                    <a:p>
                      <a:r>
                        <a:rPr lang="tr-TR" sz="1200" dirty="0" smtClean="0">
                          <a:solidFill>
                            <a:schemeClr val="tx1"/>
                          </a:solidFill>
                          <a:latin typeface="Times New Roman" pitchFamily="18" charset="0"/>
                          <a:cs typeface="Times New Roman" pitchFamily="18" charset="0"/>
                        </a:rPr>
                        <a:t>İller</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smtClean="0">
                          <a:solidFill>
                            <a:schemeClr val="tx1"/>
                          </a:solidFill>
                          <a:latin typeface="Times New Roman" pitchFamily="18" charset="0"/>
                          <a:cs typeface="Times New Roman" pitchFamily="18" charset="0"/>
                        </a:rPr>
                        <a:t>Ekim</a:t>
                      </a:r>
                    </a:p>
                    <a:p>
                      <a:r>
                        <a:rPr lang="tr-TR" sz="1200" smtClean="0">
                          <a:solidFill>
                            <a:schemeClr val="tx1"/>
                          </a:solidFill>
                          <a:latin typeface="Times New Roman" pitchFamily="18" charset="0"/>
                          <a:cs typeface="Times New Roman" pitchFamily="18" charset="0"/>
                        </a:rPr>
                        <a:t> Alanı</a:t>
                      </a:r>
                      <a:r>
                        <a:rPr lang="tr-TR" sz="1200" baseline="0" smtClean="0">
                          <a:solidFill>
                            <a:schemeClr val="tx1"/>
                          </a:solidFill>
                          <a:latin typeface="Times New Roman" pitchFamily="18" charset="0"/>
                          <a:cs typeface="Times New Roman" pitchFamily="18" charset="0"/>
                        </a:rPr>
                        <a:t> </a:t>
                      </a:r>
                    </a:p>
                    <a:p>
                      <a:r>
                        <a:rPr lang="tr-TR" sz="1200" baseline="0" smtClean="0">
                          <a:solidFill>
                            <a:schemeClr val="tx1"/>
                          </a:solidFill>
                          <a:latin typeface="Times New Roman" pitchFamily="18" charset="0"/>
                          <a:cs typeface="Times New Roman" pitchFamily="18" charset="0"/>
                        </a:rPr>
                        <a:t>Da</a:t>
                      </a:r>
                      <a:r>
                        <a:rPr lang="tr-TR" sz="1200" baseline="0" dirty="0" smtClean="0">
                          <a:solidFill>
                            <a:schemeClr val="tx1"/>
                          </a:solidFill>
                          <a:latin typeface="Times New Roman" pitchFamily="18" charset="0"/>
                          <a:cs typeface="Times New Roman" pitchFamily="18" charset="0"/>
                        </a:rPr>
                        <a:t>.</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Üretim</a:t>
                      </a:r>
                      <a:r>
                        <a:rPr lang="tr-TR" sz="1200" baseline="0" dirty="0" smtClean="0">
                          <a:solidFill>
                            <a:schemeClr val="tx1"/>
                          </a:solidFill>
                          <a:latin typeface="Times New Roman" pitchFamily="18" charset="0"/>
                          <a:cs typeface="Times New Roman" pitchFamily="18" charset="0"/>
                        </a:rPr>
                        <a:t> (Ton)</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Üretimde Pay</a:t>
                      </a:r>
                    </a:p>
                    <a:p>
                      <a:r>
                        <a:rPr lang="tr-TR" sz="1200" dirty="0" smtClean="0">
                          <a:solidFill>
                            <a:schemeClr val="tx1"/>
                          </a:solidFill>
                          <a:latin typeface="Times New Roman" pitchFamily="18" charset="0"/>
                          <a:cs typeface="Times New Roman" pitchFamily="18" charset="0"/>
                        </a:rPr>
                        <a:t>(%)</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İller</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Ekim </a:t>
                      </a:r>
                    </a:p>
                    <a:p>
                      <a:r>
                        <a:rPr lang="tr-TR" sz="1200" dirty="0" smtClean="0">
                          <a:solidFill>
                            <a:schemeClr val="tx1"/>
                          </a:solidFill>
                          <a:latin typeface="Times New Roman" pitchFamily="18" charset="0"/>
                          <a:cs typeface="Times New Roman" pitchFamily="18" charset="0"/>
                        </a:rPr>
                        <a:t>Alanı</a:t>
                      </a:r>
                      <a:r>
                        <a:rPr lang="tr-TR" sz="1200" baseline="0" dirty="0" smtClean="0">
                          <a:solidFill>
                            <a:schemeClr val="tx1"/>
                          </a:solidFill>
                          <a:latin typeface="Times New Roman" pitchFamily="18" charset="0"/>
                          <a:cs typeface="Times New Roman" pitchFamily="18" charset="0"/>
                        </a:rPr>
                        <a:t> Da.</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Üretim</a:t>
                      </a:r>
                      <a:r>
                        <a:rPr lang="tr-TR" sz="1200" baseline="0" dirty="0" smtClean="0">
                          <a:solidFill>
                            <a:schemeClr val="tx1"/>
                          </a:solidFill>
                          <a:latin typeface="Times New Roman" pitchFamily="18" charset="0"/>
                          <a:cs typeface="Times New Roman" pitchFamily="18" charset="0"/>
                        </a:rPr>
                        <a:t> (Ton)</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chemeClr val="tx1"/>
                          </a:solidFill>
                          <a:latin typeface="Times New Roman" pitchFamily="18" charset="0"/>
                          <a:cs typeface="Times New Roman" pitchFamily="18" charset="0"/>
                        </a:rPr>
                        <a:t>Üretimde Pay</a:t>
                      </a:r>
                    </a:p>
                    <a:p>
                      <a:r>
                        <a:rPr lang="tr-TR" sz="1200" dirty="0" smtClean="0">
                          <a:solidFill>
                            <a:schemeClr val="tx1"/>
                          </a:solidFill>
                          <a:latin typeface="Times New Roman" pitchFamily="18" charset="0"/>
                          <a:cs typeface="Times New Roman" pitchFamily="18" charset="0"/>
                        </a:rPr>
                        <a:t>(%)</a:t>
                      </a:r>
                      <a:endParaRPr lang="tr-TR" sz="1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7181">
                <a:tc>
                  <a:txBody>
                    <a:bodyPr/>
                    <a:lstStyle/>
                    <a:p>
                      <a:r>
                        <a:rPr lang="tr-TR" sz="1200" b="1" dirty="0" smtClean="0">
                          <a:solidFill>
                            <a:schemeClr val="tx1"/>
                          </a:solidFill>
                          <a:latin typeface="Times New Roman" pitchFamily="18" charset="0"/>
                          <a:cs typeface="Times New Roman" pitchFamily="18" charset="0"/>
                        </a:rPr>
                        <a:t>Edirne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467.304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375.850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40,9</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Kırıkkale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4.776</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5.065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0,6</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8613">
                <a:tc>
                  <a:txBody>
                    <a:bodyPr/>
                    <a:lstStyle/>
                    <a:p>
                      <a:r>
                        <a:rPr lang="tr-TR" sz="1200" b="1" dirty="0" smtClean="0">
                          <a:solidFill>
                            <a:schemeClr val="tx1"/>
                          </a:solidFill>
                          <a:latin typeface="Times New Roman" pitchFamily="18" charset="0"/>
                          <a:cs typeface="Times New Roman" pitchFamily="18" charset="0"/>
                        </a:rPr>
                        <a:t>Samsun</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156.297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128.715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14,0</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İstanbul</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2.798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2.309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0,3</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0045">
                <a:tc>
                  <a:txBody>
                    <a:bodyPr/>
                    <a:lstStyle/>
                    <a:p>
                      <a:r>
                        <a:rPr lang="tr-TR" sz="1200" b="1" dirty="0" smtClean="0">
                          <a:solidFill>
                            <a:schemeClr val="tx1"/>
                          </a:solidFill>
                          <a:latin typeface="Times New Roman" pitchFamily="18" charset="0"/>
                          <a:cs typeface="Times New Roman" pitchFamily="18" charset="0"/>
                        </a:rPr>
                        <a:t>Balıkesir</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149.921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113.121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12,3</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Düzce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2.286</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1.699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0,2</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2915">
                <a:tc>
                  <a:txBody>
                    <a:bodyPr/>
                    <a:lstStyle/>
                    <a:p>
                      <a:r>
                        <a:rPr lang="tr-TR" sz="1200" b="1" dirty="0" smtClean="0">
                          <a:solidFill>
                            <a:schemeClr val="tx1"/>
                          </a:solidFill>
                          <a:latin typeface="Times New Roman" pitchFamily="18" charset="0"/>
                          <a:cs typeface="Times New Roman" pitchFamily="18" charset="0"/>
                        </a:rPr>
                        <a:t>Çanakkale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107.444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baseline="0" dirty="0" smtClean="0">
                          <a:solidFill>
                            <a:schemeClr val="tx1"/>
                          </a:solidFill>
                          <a:latin typeface="Times New Roman" pitchFamily="18" charset="0"/>
                          <a:cs typeface="Times New Roman" pitchFamily="18" charset="0"/>
                        </a:rPr>
                        <a:t>   87.115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9,5</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Amasya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1.592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1.305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0,1</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Çorum</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64.544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52.321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5,7</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Ankara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1.351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1.107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0,1</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Tekirdağ</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41.491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31.997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3,5</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Hakkari</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1.254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484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0,1</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4314">
                <a:tc>
                  <a:txBody>
                    <a:bodyPr/>
                    <a:lstStyle/>
                    <a:p>
                      <a:r>
                        <a:rPr lang="tr-TR" sz="1200" b="1" dirty="0" smtClean="0">
                          <a:solidFill>
                            <a:schemeClr val="tx1"/>
                          </a:solidFill>
                          <a:latin typeface="Times New Roman" pitchFamily="18" charset="0"/>
                          <a:cs typeface="Times New Roman" pitchFamily="18" charset="0"/>
                        </a:rPr>
                        <a:t>Sinop</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40.789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33.459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3,6</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Tokat</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1.179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794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0,1</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7184">
                <a:tc>
                  <a:txBody>
                    <a:bodyPr/>
                    <a:lstStyle/>
                    <a:p>
                      <a:r>
                        <a:rPr lang="tr-TR" sz="1200" b="1" dirty="0" smtClean="0">
                          <a:solidFill>
                            <a:schemeClr val="tx1"/>
                          </a:solidFill>
                          <a:latin typeface="Times New Roman" pitchFamily="18" charset="0"/>
                          <a:cs typeface="Times New Roman" pitchFamily="18" charset="0"/>
                        </a:rPr>
                        <a:t>Bursa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26.469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20.604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2,2</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Bingöl</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608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158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0,01</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Kırklareli</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26.003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22.981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2,5</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Karabük</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463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402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0,04</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Çankırı</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23.018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17.387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1,9</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err="1" smtClean="0">
                          <a:solidFill>
                            <a:schemeClr val="tx1"/>
                          </a:solidFill>
                          <a:latin typeface="Times New Roman" pitchFamily="18" charset="0"/>
                          <a:cs typeface="Times New Roman" pitchFamily="18" charset="0"/>
                        </a:rPr>
                        <a:t>Osmaniya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284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171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0,02</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Diyarbakır</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13.855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6.487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0,7</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Bolu</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170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0,004</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Mersin</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11.292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7.679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0,8</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Kahramanmaraş</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0,002</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5752">
                <a:tc>
                  <a:txBody>
                    <a:bodyPr/>
                    <a:lstStyle/>
                    <a:p>
                      <a:r>
                        <a:rPr lang="tr-TR" sz="1200" b="1" dirty="0" smtClean="0">
                          <a:solidFill>
                            <a:schemeClr val="tx1"/>
                          </a:solidFill>
                          <a:latin typeface="Times New Roman" pitchFamily="18" charset="0"/>
                          <a:cs typeface="Times New Roman" pitchFamily="18" charset="0"/>
                        </a:rPr>
                        <a:t>Kastamonu</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9.543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6.227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0,7</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Adıyaman</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0,0</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5748">
                <a:tc>
                  <a:txBody>
                    <a:bodyPr/>
                    <a:lstStyle/>
                    <a:p>
                      <a:r>
                        <a:rPr lang="tr-TR" sz="1200" b="1" dirty="0" smtClean="0">
                          <a:solidFill>
                            <a:schemeClr val="tx1"/>
                          </a:solidFill>
                          <a:latin typeface="Times New Roman" pitchFamily="18" charset="0"/>
                          <a:cs typeface="Times New Roman" pitchFamily="18" charset="0"/>
                        </a:rPr>
                        <a:t>Şanlıurfa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5.789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      2.511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FF0000"/>
                          </a:solidFill>
                          <a:latin typeface="Times New Roman" pitchFamily="18" charset="0"/>
                          <a:cs typeface="Times New Roman" pitchFamily="18" charset="0"/>
                        </a:rPr>
                        <a:t>0,3</a:t>
                      </a:r>
                      <a:endParaRPr lang="tr-TR" sz="12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TOPLAM</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1.160.563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920.000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6" name="5 Tablo"/>
          <p:cNvGraphicFramePr>
            <a:graphicFrameLocks noGrp="1"/>
          </p:cNvGraphicFramePr>
          <p:nvPr/>
        </p:nvGraphicFramePr>
        <p:xfrm>
          <a:off x="500034" y="5786454"/>
          <a:ext cx="2214578" cy="335280"/>
        </p:xfrm>
        <a:graphic>
          <a:graphicData uri="http://schemas.openxmlformats.org/drawingml/2006/table">
            <a:tbl>
              <a:tblPr firstRow="1" bandRow="1">
                <a:tableStyleId>{5C22544A-7EE6-4342-B048-85BDC9FD1C3A}</a:tableStyleId>
              </a:tblPr>
              <a:tblGrid>
                <a:gridCol w="2214578"/>
              </a:tblGrid>
              <a:tr h="285752">
                <a:tc>
                  <a:txBody>
                    <a:bodyPr/>
                    <a:lstStyle/>
                    <a:p>
                      <a:r>
                        <a:rPr lang="tr-TR" sz="1600" dirty="0" smtClean="0">
                          <a:solidFill>
                            <a:srgbClr val="FF0000"/>
                          </a:solidFill>
                          <a:latin typeface="Times New Roman" pitchFamily="18" charset="0"/>
                          <a:cs typeface="Times New Roman" pitchFamily="18" charset="0"/>
                        </a:rPr>
                        <a:t>Kaynak</a:t>
                      </a:r>
                      <a:r>
                        <a:rPr lang="tr-TR" sz="1600" dirty="0" smtClean="0">
                          <a:solidFill>
                            <a:schemeClr val="tx1"/>
                          </a:solidFill>
                          <a:latin typeface="Times New Roman" pitchFamily="18" charset="0"/>
                          <a:cs typeface="Times New Roman" pitchFamily="18" charset="0"/>
                        </a:rPr>
                        <a:t>:</a:t>
                      </a:r>
                      <a:r>
                        <a:rPr lang="tr-TR" sz="1600" baseline="0" dirty="0" smtClean="0">
                          <a:solidFill>
                            <a:schemeClr val="tx1"/>
                          </a:solidFill>
                          <a:latin typeface="Times New Roman" pitchFamily="18" charset="0"/>
                          <a:cs typeface="Times New Roman" pitchFamily="18" charset="0"/>
                        </a:rPr>
                        <a:t> TUİK 2017</a:t>
                      </a:r>
                      <a:endParaRPr lang="tr-TR" sz="1600" dirty="0">
                        <a:solidFill>
                          <a:schemeClr val="tx1"/>
                        </a:solidFill>
                        <a:latin typeface="Times New Roman" pitchFamily="18" charset="0"/>
                        <a:cs typeface="Times New Roman" pitchFamily="18" charset="0"/>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Hububat Konseyi sunu\İller-harita.gif"/>
          <p:cNvPicPr>
            <a:picLocks noChangeAspect="1" noChangeArrowheads="1"/>
          </p:cNvPicPr>
          <p:nvPr/>
        </p:nvPicPr>
        <p:blipFill>
          <a:blip r:embed="rId2"/>
          <a:srcRect/>
          <a:stretch>
            <a:fillRect/>
          </a:stretch>
        </p:blipFill>
        <p:spPr bwMode="auto">
          <a:xfrm>
            <a:off x="285720" y="0"/>
            <a:ext cx="8643998"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371600" y="1571612"/>
            <a:ext cx="7058052" cy="2500330"/>
          </a:xfrm>
        </p:spPr>
        <p:txBody>
          <a:bodyPr/>
          <a:lstStyle/>
          <a:p>
            <a:endParaRPr lang="tr-TR" dirty="0" smtClean="0"/>
          </a:p>
          <a:p>
            <a:r>
              <a:rPr lang="tr-TR" dirty="0" smtClean="0"/>
              <a:t> </a:t>
            </a:r>
            <a:r>
              <a:rPr lang="tr-TR" b="1" dirty="0" smtClean="0">
                <a:solidFill>
                  <a:srgbClr val="0033CC"/>
                </a:solidFill>
                <a:latin typeface="Times New Roman" pitchFamily="18" charset="0"/>
                <a:cs typeface="Times New Roman" pitchFamily="18" charset="0"/>
              </a:rPr>
              <a:t>2017 Çeltik Hasat Dönemi, </a:t>
            </a:r>
          </a:p>
          <a:p>
            <a:r>
              <a:rPr lang="tr-TR" b="1" dirty="0" smtClean="0">
                <a:solidFill>
                  <a:srgbClr val="0033CC"/>
                </a:solidFill>
                <a:latin typeface="Times New Roman" pitchFamily="18" charset="0"/>
                <a:cs typeface="Times New Roman" pitchFamily="18" charset="0"/>
              </a:rPr>
              <a:t>Çeltik Piyasasının Değerlendirilmesi</a:t>
            </a:r>
            <a:endParaRPr lang="tr-TR"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274638"/>
            <a:ext cx="7715304" cy="1143000"/>
          </a:xfrm>
          <a:solidFill>
            <a:srgbClr val="8DEDF7"/>
          </a:solidFill>
        </p:spPr>
        <p:txBody>
          <a:bodyPr>
            <a:normAutofit/>
          </a:bodyPr>
          <a:lstStyle/>
          <a:p>
            <a:r>
              <a:rPr lang="tr-TR" sz="3600" b="1" dirty="0" smtClean="0">
                <a:latin typeface="Times New Roman" pitchFamily="18" charset="0"/>
                <a:cs typeface="Times New Roman" pitchFamily="18" charset="0"/>
              </a:rPr>
              <a:t>Dünya Pirinç Pazarının Parametreleri</a:t>
            </a:r>
            <a:endParaRPr lang="nl-BE" sz="3600" b="1" dirty="0">
              <a:latin typeface="Times New Roman" pitchFamily="18" charset="0"/>
              <a:cs typeface="Times New Roman" pitchFamily="18" charset="0"/>
            </a:endParaRPr>
          </a:p>
        </p:txBody>
      </p:sp>
      <p:graphicFrame>
        <p:nvGraphicFramePr>
          <p:cNvPr id="5" name="4 İçerik Yer Tutucusu"/>
          <p:cNvGraphicFramePr>
            <a:graphicFrameLocks noGrp="1"/>
          </p:cNvGraphicFramePr>
          <p:nvPr>
            <p:ph idx="1"/>
          </p:nvPr>
        </p:nvGraphicFramePr>
        <p:xfrm>
          <a:off x="571472" y="1848794"/>
          <a:ext cx="857256" cy="365760"/>
        </p:xfrm>
        <a:graphic>
          <a:graphicData uri="http://schemas.openxmlformats.org/drawingml/2006/table">
            <a:tbl>
              <a:tblPr firstRow="1" bandRow="1">
                <a:tableStyleId>{5C22544A-7EE6-4342-B048-85BDC9FD1C3A}</a:tableStyleId>
              </a:tblPr>
              <a:tblGrid>
                <a:gridCol w="857256"/>
              </a:tblGrid>
              <a:tr h="357190">
                <a:tc>
                  <a:txBody>
                    <a:bodyPr/>
                    <a:lstStyle/>
                    <a:p>
                      <a:endParaRPr lang="tr-TR" dirty="0"/>
                    </a:p>
                  </a:txBody>
                  <a:tcPr/>
                </a:tc>
              </a:tr>
            </a:tbl>
          </a:graphicData>
        </a:graphic>
      </p:graphicFrame>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16"/>
          <a:stretch/>
        </p:blipFill>
        <p:spPr bwMode="auto">
          <a:xfrm>
            <a:off x="214281" y="1357299"/>
            <a:ext cx="8715437" cy="480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Tablo"/>
          <p:cNvGraphicFramePr>
            <a:graphicFrameLocks noGrp="1"/>
          </p:cNvGraphicFramePr>
          <p:nvPr/>
        </p:nvGraphicFramePr>
        <p:xfrm>
          <a:off x="500034" y="1785926"/>
          <a:ext cx="1000132" cy="500066"/>
        </p:xfrm>
        <a:graphic>
          <a:graphicData uri="http://schemas.openxmlformats.org/drawingml/2006/table">
            <a:tbl>
              <a:tblPr firstRow="1" bandRow="1">
                <a:tableStyleId>{5C22544A-7EE6-4342-B048-85BDC9FD1C3A}</a:tableStyleId>
              </a:tblPr>
              <a:tblGrid>
                <a:gridCol w="1000132"/>
              </a:tblGrid>
              <a:tr h="500066">
                <a:tc>
                  <a:txBody>
                    <a:bodyPr/>
                    <a:lstStyle/>
                    <a:p>
                      <a:r>
                        <a:rPr lang="tr-TR" sz="1400" dirty="0" err="1" smtClean="0">
                          <a:solidFill>
                            <a:schemeClr val="bg1"/>
                          </a:solidFill>
                          <a:latin typeface="Times New Roman" pitchFamily="18" charset="0"/>
                          <a:cs typeface="Times New Roman" pitchFamily="18" charset="0"/>
                        </a:rPr>
                        <a:t>Indica</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sp>
        <p:nvSpPr>
          <p:cNvPr id="7" name="6 Dikdörtgen"/>
          <p:cNvSpPr/>
          <p:nvPr/>
        </p:nvSpPr>
        <p:spPr>
          <a:xfrm>
            <a:off x="500034" y="2428868"/>
            <a:ext cx="1071570" cy="307777"/>
          </a:xfrm>
          <a:prstGeom prst="rect">
            <a:avLst/>
          </a:prstGeom>
          <a:solidFill>
            <a:srgbClr val="0070C0"/>
          </a:solidFill>
        </p:spPr>
        <p:txBody>
          <a:bodyPr wrap="square">
            <a:spAutoFit/>
          </a:bodyPr>
          <a:lstStyle/>
          <a:p>
            <a:r>
              <a:rPr lang="tr-TR" sz="1400" dirty="0" err="1" smtClean="0">
                <a:solidFill>
                  <a:schemeClr val="bg1"/>
                </a:solidFill>
                <a:latin typeface="Times New Roman" pitchFamily="18" charset="0"/>
                <a:cs typeface="Times New Roman" pitchFamily="18" charset="0"/>
              </a:rPr>
              <a:t>Japonica</a:t>
            </a:r>
            <a:endParaRPr lang="tr-TR" sz="1400" dirty="0">
              <a:solidFill>
                <a:schemeClr val="bg1"/>
              </a:solidFill>
              <a:latin typeface="Times New Roman" pitchFamily="18" charset="0"/>
              <a:cs typeface="Times New Roman" pitchFamily="18" charset="0"/>
            </a:endParaRPr>
          </a:p>
        </p:txBody>
      </p:sp>
      <p:graphicFrame>
        <p:nvGraphicFramePr>
          <p:cNvPr id="9" name="8 Tablo"/>
          <p:cNvGraphicFramePr>
            <a:graphicFrameLocks noGrp="1"/>
          </p:cNvGraphicFramePr>
          <p:nvPr/>
        </p:nvGraphicFramePr>
        <p:xfrm>
          <a:off x="500034" y="2928934"/>
          <a:ext cx="1071570" cy="500066"/>
        </p:xfrm>
        <a:graphic>
          <a:graphicData uri="http://schemas.openxmlformats.org/drawingml/2006/table">
            <a:tbl>
              <a:tblPr firstRow="1" bandRow="1">
                <a:tableStyleId>{5C22544A-7EE6-4342-B048-85BDC9FD1C3A}</a:tableStyleId>
              </a:tblPr>
              <a:tblGrid>
                <a:gridCol w="1071570"/>
              </a:tblGrid>
              <a:tr h="500066">
                <a:tc>
                  <a:txBody>
                    <a:bodyPr/>
                    <a:lstStyle/>
                    <a:p>
                      <a:r>
                        <a:rPr lang="tr-TR" sz="1400" dirty="0" err="1" smtClean="0">
                          <a:solidFill>
                            <a:schemeClr val="bg1"/>
                          </a:solidFill>
                          <a:latin typeface="Times New Roman" pitchFamily="18" charset="0"/>
                          <a:cs typeface="Times New Roman" pitchFamily="18" charset="0"/>
                        </a:rPr>
                        <a:t>Javanica</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10" name="9 Tablo"/>
          <p:cNvGraphicFramePr>
            <a:graphicFrameLocks noGrp="1"/>
          </p:cNvGraphicFramePr>
          <p:nvPr/>
        </p:nvGraphicFramePr>
        <p:xfrm>
          <a:off x="500034" y="5357826"/>
          <a:ext cx="1071570" cy="642942"/>
        </p:xfrm>
        <a:graphic>
          <a:graphicData uri="http://schemas.openxmlformats.org/drawingml/2006/table">
            <a:tbl>
              <a:tblPr firstRow="1" bandRow="1">
                <a:tableStyleId>{5C22544A-7EE6-4342-B048-85BDC9FD1C3A}</a:tableStyleId>
              </a:tblPr>
              <a:tblGrid>
                <a:gridCol w="1071570"/>
              </a:tblGrid>
              <a:tr h="642942">
                <a:tc>
                  <a:txBody>
                    <a:bodyPr/>
                    <a:lstStyle/>
                    <a:p>
                      <a:endParaRPr lang="tr-TR" sz="1400" dirty="0" smtClean="0">
                        <a:solidFill>
                          <a:schemeClr val="tx1"/>
                        </a:solidFill>
                        <a:latin typeface="Times New Roman" pitchFamily="18" charset="0"/>
                        <a:cs typeface="Times New Roman" pitchFamily="18" charset="0"/>
                      </a:endParaRPr>
                    </a:p>
                    <a:p>
                      <a:r>
                        <a:rPr lang="tr-TR" sz="1400" dirty="0" smtClean="0">
                          <a:solidFill>
                            <a:schemeClr val="tx1"/>
                          </a:solidFill>
                          <a:latin typeface="Times New Roman" pitchFamily="18" charset="0"/>
                          <a:cs typeface="Times New Roman" pitchFamily="18" charset="0"/>
                        </a:rPr>
                        <a:t>Çeşit</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11" name="10 Tablo"/>
          <p:cNvGraphicFramePr>
            <a:graphicFrameLocks noGrp="1"/>
          </p:cNvGraphicFramePr>
          <p:nvPr/>
        </p:nvGraphicFramePr>
        <p:xfrm>
          <a:off x="2000232" y="1785926"/>
          <a:ext cx="1000132" cy="428628"/>
        </p:xfrm>
        <a:graphic>
          <a:graphicData uri="http://schemas.openxmlformats.org/drawingml/2006/table">
            <a:tbl>
              <a:tblPr firstRow="1" bandRow="1">
                <a:tableStyleId>{5C22544A-7EE6-4342-B048-85BDC9FD1C3A}</a:tableStyleId>
              </a:tblPr>
              <a:tblGrid>
                <a:gridCol w="1000132"/>
              </a:tblGrid>
              <a:tr h="428628">
                <a:tc>
                  <a:txBody>
                    <a:bodyPr/>
                    <a:lstStyle/>
                    <a:p>
                      <a:r>
                        <a:rPr lang="tr-TR" sz="1400" dirty="0" smtClean="0">
                          <a:solidFill>
                            <a:schemeClr val="bg1"/>
                          </a:solidFill>
                          <a:latin typeface="Times New Roman" pitchFamily="18" charset="0"/>
                          <a:cs typeface="Times New Roman" pitchFamily="18" charset="0"/>
                        </a:rPr>
                        <a:t>Uzun</a:t>
                      </a:r>
                      <a:endParaRPr lang="tr-TR" sz="1400" dirty="0">
                        <a:solidFill>
                          <a:schemeClr val="bg1"/>
                        </a:solidFill>
                        <a:latin typeface="Times New Roman" pitchFamily="18" charset="0"/>
                        <a:cs typeface="Times New Roman" pitchFamily="18" charset="0"/>
                      </a:endParaRPr>
                    </a:p>
                  </a:txBody>
                  <a:tcPr>
                    <a:solidFill>
                      <a:srgbClr val="00B050"/>
                    </a:solidFill>
                  </a:tcPr>
                </a:tc>
              </a:tr>
            </a:tbl>
          </a:graphicData>
        </a:graphic>
      </p:graphicFrame>
      <p:graphicFrame>
        <p:nvGraphicFramePr>
          <p:cNvPr id="12" name="11 Tablo"/>
          <p:cNvGraphicFramePr>
            <a:graphicFrameLocks noGrp="1"/>
          </p:cNvGraphicFramePr>
          <p:nvPr/>
        </p:nvGraphicFramePr>
        <p:xfrm>
          <a:off x="2000232" y="2357430"/>
          <a:ext cx="928694" cy="428628"/>
        </p:xfrm>
        <a:graphic>
          <a:graphicData uri="http://schemas.openxmlformats.org/drawingml/2006/table">
            <a:tbl>
              <a:tblPr firstRow="1" bandRow="1">
                <a:tableStyleId>{5C22544A-7EE6-4342-B048-85BDC9FD1C3A}</a:tableStyleId>
              </a:tblPr>
              <a:tblGrid>
                <a:gridCol w="928694"/>
              </a:tblGrid>
              <a:tr h="428628">
                <a:tc>
                  <a:txBody>
                    <a:bodyPr/>
                    <a:lstStyle/>
                    <a:p>
                      <a:r>
                        <a:rPr lang="tr-TR" sz="1400" dirty="0" smtClean="0">
                          <a:solidFill>
                            <a:schemeClr val="bg1"/>
                          </a:solidFill>
                          <a:latin typeface="Times New Roman" pitchFamily="18" charset="0"/>
                          <a:cs typeface="Times New Roman" pitchFamily="18" charset="0"/>
                        </a:rPr>
                        <a:t>Orta</a:t>
                      </a:r>
                      <a:r>
                        <a:rPr lang="tr-TR" sz="1400" baseline="0" dirty="0" smtClean="0">
                          <a:solidFill>
                            <a:schemeClr val="bg1"/>
                          </a:solidFill>
                          <a:latin typeface="Times New Roman" pitchFamily="18" charset="0"/>
                          <a:cs typeface="Times New Roman" pitchFamily="18" charset="0"/>
                        </a:rPr>
                        <a:t> </a:t>
                      </a:r>
                      <a:endParaRPr lang="tr-TR" sz="1400" dirty="0">
                        <a:solidFill>
                          <a:schemeClr val="bg1"/>
                        </a:solidFill>
                        <a:latin typeface="Times New Roman" pitchFamily="18" charset="0"/>
                        <a:cs typeface="Times New Roman" pitchFamily="18" charset="0"/>
                      </a:endParaRPr>
                    </a:p>
                  </a:txBody>
                  <a:tcPr>
                    <a:solidFill>
                      <a:srgbClr val="00B050"/>
                    </a:solidFill>
                  </a:tcPr>
                </a:tc>
              </a:tr>
            </a:tbl>
          </a:graphicData>
        </a:graphic>
      </p:graphicFrame>
      <p:graphicFrame>
        <p:nvGraphicFramePr>
          <p:cNvPr id="13" name="12 Tablo"/>
          <p:cNvGraphicFramePr>
            <a:graphicFrameLocks noGrp="1"/>
          </p:cNvGraphicFramePr>
          <p:nvPr/>
        </p:nvGraphicFramePr>
        <p:xfrm>
          <a:off x="2000232" y="2928934"/>
          <a:ext cx="928694" cy="428628"/>
        </p:xfrm>
        <a:graphic>
          <a:graphicData uri="http://schemas.openxmlformats.org/drawingml/2006/table">
            <a:tbl>
              <a:tblPr firstRow="1" bandRow="1">
                <a:tableStyleId>{5C22544A-7EE6-4342-B048-85BDC9FD1C3A}</a:tableStyleId>
              </a:tblPr>
              <a:tblGrid>
                <a:gridCol w="928694"/>
              </a:tblGrid>
              <a:tr h="428628">
                <a:tc>
                  <a:txBody>
                    <a:bodyPr/>
                    <a:lstStyle/>
                    <a:p>
                      <a:r>
                        <a:rPr lang="tr-TR" sz="1400" dirty="0" smtClean="0">
                          <a:solidFill>
                            <a:schemeClr val="bg1"/>
                          </a:solidFill>
                          <a:latin typeface="Times New Roman" pitchFamily="18" charset="0"/>
                          <a:cs typeface="Times New Roman" pitchFamily="18" charset="0"/>
                        </a:rPr>
                        <a:t>Kısa</a:t>
                      </a:r>
                      <a:endParaRPr lang="tr-TR" sz="1400" dirty="0">
                        <a:solidFill>
                          <a:schemeClr val="bg1"/>
                        </a:solidFill>
                        <a:latin typeface="Times New Roman" pitchFamily="18" charset="0"/>
                        <a:cs typeface="Times New Roman" pitchFamily="18" charset="0"/>
                      </a:endParaRPr>
                    </a:p>
                  </a:txBody>
                  <a:tcPr>
                    <a:solidFill>
                      <a:srgbClr val="00B050"/>
                    </a:solidFill>
                  </a:tcPr>
                </a:tc>
              </a:tr>
            </a:tbl>
          </a:graphicData>
        </a:graphic>
      </p:graphicFrame>
      <p:graphicFrame>
        <p:nvGraphicFramePr>
          <p:cNvPr id="14" name="13 Tablo"/>
          <p:cNvGraphicFramePr>
            <a:graphicFrameLocks noGrp="1"/>
          </p:cNvGraphicFramePr>
          <p:nvPr/>
        </p:nvGraphicFramePr>
        <p:xfrm>
          <a:off x="2000232" y="5357826"/>
          <a:ext cx="1071570" cy="661036"/>
        </p:xfrm>
        <a:graphic>
          <a:graphicData uri="http://schemas.openxmlformats.org/drawingml/2006/table">
            <a:tbl>
              <a:tblPr firstRow="1" bandRow="1">
                <a:tableStyleId>{5C22544A-7EE6-4342-B048-85BDC9FD1C3A}</a:tableStyleId>
              </a:tblPr>
              <a:tblGrid>
                <a:gridCol w="1071570"/>
              </a:tblGrid>
              <a:tr h="661036">
                <a:tc>
                  <a:txBody>
                    <a:bodyPr/>
                    <a:lstStyle/>
                    <a:p>
                      <a:r>
                        <a:rPr lang="tr-TR" sz="1400" dirty="0" smtClean="0">
                          <a:solidFill>
                            <a:schemeClr val="tx1"/>
                          </a:solidFill>
                          <a:latin typeface="Times New Roman" pitchFamily="18" charset="0"/>
                          <a:cs typeface="Times New Roman" pitchFamily="18" charset="0"/>
                        </a:rPr>
                        <a:t>Tane</a:t>
                      </a:r>
                      <a:r>
                        <a:rPr lang="tr-TR" sz="1400" baseline="0" dirty="0" smtClean="0">
                          <a:solidFill>
                            <a:schemeClr val="tx1"/>
                          </a:solidFill>
                          <a:latin typeface="Times New Roman" pitchFamily="18" charset="0"/>
                          <a:cs typeface="Times New Roman" pitchFamily="18" charset="0"/>
                        </a:rPr>
                        <a:t> Boyutu</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15" name="14 Tablo"/>
          <p:cNvGraphicFramePr>
            <a:graphicFrameLocks noGrp="1"/>
          </p:cNvGraphicFramePr>
          <p:nvPr/>
        </p:nvGraphicFramePr>
        <p:xfrm>
          <a:off x="3428992" y="1857364"/>
          <a:ext cx="857256" cy="428628"/>
        </p:xfrm>
        <a:graphic>
          <a:graphicData uri="http://schemas.openxmlformats.org/drawingml/2006/table">
            <a:tbl>
              <a:tblPr firstRow="1" bandRow="1">
                <a:tableStyleId>{5C22544A-7EE6-4342-B048-85BDC9FD1C3A}</a:tableStyleId>
              </a:tblPr>
              <a:tblGrid>
                <a:gridCol w="857256"/>
              </a:tblGrid>
              <a:tr h="428628">
                <a:tc>
                  <a:txBody>
                    <a:bodyPr/>
                    <a:lstStyle/>
                    <a:p>
                      <a:r>
                        <a:rPr lang="tr-TR" sz="1400" dirty="0" err="1" smtClean="0">
                          <a:solidFill>
                            <a:schemeClr val="bg1"/>
                          </a:solidFill>
                          <a:latin typeface="Times New Roman" pitchFamily="18" charset="0"/>
                          <a:cs typeface="Times New Roman" pitchFamily="18" charset="0"/>
                        </a:rPr>
                        <a:t>Indica</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16" name="15 Tablo"/>
          <p:cNvGraphicFramePr>
            <a:graphicFrameLocks noGrp="1"/>
          </p:cNvGraphicFramePr>
          <p:nvPr/>
        </p:nvGraphicFramePr>
        <p:xfrm>
          <a:off x="3357554" y="2357430"/>
          <a:ext cx="1000132" cy="571504"/>
        </p:xfrm>
        <a:graphic>
          <a:graphicData uri="http://schemas.openxmlformats.org/drawingml/2006/table">
            <a:tbl>
              <a:tblPr firstRow="1" bandRow="1">
                <a:tableStyleId>{5C22544A-7EE6-4342-B048-85BDC9FD1C3A}</a:tableStyleId>
              </a:tblPr>
              <a:tblGrid>
                <a:gridCol w="1000132"/>
              </a:tblGrid>
              <a:tr h="571504">
                <a:tc>
                  <a:txBody>
                    <a:bodyPr/>
                    <a:lstStyle/>
                    <a:p>
                      <a:r>
                        <a:rPr lang="tr-TR" sz="1400" dirty="0" err="1" smtClean="0">
                          <a:solidFill>
                            <a:schemeClr val="bg1"/>
                          </a:solidFill>
                          <a:latin typeface="Times New Roman" pitchFamily="18" charset="0"/>
                          <a:cs typeface="Times New Roman" pitchFamily="18" charset="0"/>
                        </a:rPr>
                        <a:t>Japonica</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17" name="16 Tablo"/>
          <p:cNvGraphicFramePr>
            <a:graphicFrameLocks noGrp="1"/>
          </p:cNvGraphicFramePr>
          <p:nvPr/>
        </p:nvGraphicFramePr>
        <p:xfrm>
          <a:off x="3357554" y="5429264"/>
          <a:ext cx="1143008" cy="571504"/>
        </p:xfrm>
        <a:graphic>
          <a:graphicData uri="http://schemas.openxmlformats.org/drawingml/2006/table">
            <a:tbl>
              <a:tblPr firstRow="1" bandRow="1">
                <a:tableStyleId>{5C22544A-7EE6-4342-B048-85BDC9FD1C3A}</a:tableStyleId>
              </a:tblPr>
              <a:tblGrid>
                <a:gridCol w="1143008"/>
              </a:tblGrid>
              <a:tr h="571504">
                <a:tc>
                  <a:txBody>
                    <a:bodyPr/>
                    <a:lstStyle/>
                    <a:p>
                      <a:endParaRPr lang="tr-TR" sz="1400" dirty="0" smtClean="0">
                        <a:solidFill>
                          <a:schemeClr val="tx1"/>
                        </a:solidFill>
                        <a:latin typeface="Times New Roman" pitchFamily="18" charset="0"/>
                        <a:cs typeface="Times New Roman" pitchFamily="18" charset="0"/>
                      </a:endParaRPr>
                    </a:p>
                    <a:p>
                      <a:r>
                        <a:rPr lang="tr-TR" sz="1400" dirty="0" smtClean="0">
                          <a:solidFill>
                            <a:schemeClr val="tx1"/>
                          </a:solidFill>
                          <a:latin typeface="Times New Roman" pitchFamily="18" charset="0"/>
                          <a:cs typeface="Times New Roman" pitchFamily="18" charset="0"/>
                        </a:rPr>
                        <a:t>Tipi</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18" name="17 Tablo"/>
          <p:cNvGraphicFramePr>
            <a:graphicFrameLocks noGrp="1"/>
          </p:cNvGraphicFramePr>
          <p:nvPr/>
        </p:nvGraphicFramePr>
        <p:xfrm>
          <a:off x="4857752" y="1767833"/>
          <a:ext cx="928694" cy="518160"/>
        </p:xfrm>
        <a:graphic>
          <a:graphicData uri="http://schemas.openxmlformats.org/drawingml/2006/table">
            <a:tbl>
              <a:tblPr firstRow="1" bandRow="1">
                <a:tableStyleId>{5C22544A-7EE6-4342-B048-85BDC9FD1C3A}</a:tableStyleId>
              </a:tblPr>
              <a:tblGrid>
                <a:gridCol w="928694"/>
              </a:tblGrid>
              <a:tr h="500066">
                <a:tc>
                  <a:txBody>
                    <a:bodyPr/>
                    <a:lstStyle/>
                    <a:p>
                      <a:r>
                        <a:rPr lang="tr-TR" sz="1400" dirty="0" smtClean="0">
                          <a:solidFill>
                            <a:schemeClr val="bg1"/>
                          </a:solidFill>
                          <a:latin typeface="Times New Roman" pitchFamily="18" charset="0"/>
                          <a:cs typeface="Times New Roman" pitchFamily="18" charset="0"/>
                        </a:rPr>
                        <a:t>Ham</a:t>
                      </a:r>
                      <a:r>
                        <a:rPr lang="tr-TR" sz="1400" baseline="0" dirty="0" smtClean="0">
                          <a:solidFill>
                            <a:schemeClr val="bg1"/>
                          </a:solidFill>
                          <a:latin typeface="Times New Roman" pitchFamily="18" charset="0"/>
                          <a:cs typeface="Times New Roman" pitchFamily="18" charset="0"/>
                        </a:rPr>
                        <a:t> Çelik</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19" name="18 Tablo"/>
          <p:cNvGraphicFramePr>
            <a:graphicFrameLocks noGrp="1"/>
          </p:cNvGraphicFramePr>
          <p:nvPr/>
        </p:nvGraphicFramePr>
        <p:xfrm>
          <a:off x="4929190" y="2928934"/>
          <a:ext cx="857256" cy="518160"/>
        </p:xfrm>
        <a:graphic>
          <a:graphicData uri="http://schemas.openxmlformats.org/drawingml/2006/table">
            <a:tbl>
              <a:tblPr firstRow="1" bandRow="1">
                <a:tableStyleId>{5C22544A-7EE6-4342-B048-85BDC9FD1C3A}</a:tableStyleId>
              </a:tblPr>
              <a:tblGrid>
                <a:gridCol w="857256"/>
              </a:tblGrid>
              <a:tr h="500066">
                <a:tc>
                  <a:txBody>
                    <a:bodyPr/>
                    <a:lstStyle/>
                    <a:p>
                      <a:r>
                        <a:rPr lang="tr-TR" sz="1400" dirty="0" smtClean="0">
                          <a:solidFill>
                            <a:schemeClr val="bg1"/>
                          </a:solidFill>
                          <a:latin typeface="Times New Roman" pitchFamily="18" charset="0"/>
                          <a:cs typeface="Times New Roman" pitchFamily="18" charset="0"/>
                        </a:rPr>
                        <a:t>Kargo</a:t>
                      </a:r>
                    </a:p>
                    <a:p>
                      <a:r>
                        <a:rPr lang="tr-TR" sz="1400" dirty="0" smtClean="0">
                          <a:solidFill>
                            <a:schemeClr val="bg1"/>
                          </a:solidFill>
                          <a:latin typeface="Times New Roman" pitchFamily="18" charset="0"/>
                          <a:cs typeface="Times New Roman" pitchFamily="18" charset="0"/>
                        </a:rPr>
                        <a:t>Pirinç</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20" name="19 Tablo"/>
          <p:cNvGraphicFramePr>
            <a:graphicFrameLocks noGrp="1"/>
          </p:cNvGraphicFramePr>
          <p:nvPr/>
        </p:nvGraphicFramePr>
        <p:xfrm>
          <a:off x="4857752" y="3571876"/>
          <a:ext cx="1000132" cy="518160"/>
        </p:xfrm>
        <a:graphic>
          <a:graphicData uri="http://schemas.openxmlformats.org/drawingml/2006/table">
            <a:tbl>
              <a:tblPr firstRow="1" bandRow="1">
                <a:tableStyleId>{5C22544A-7EE6-4342-B048-85BDC9FD1C3A}</a:tableStyleId>
              </a:tblPr>
              <a:tblGrid>
                <a:gridCol w="1000132"/>
              </a:tblGrid>
              <a:tr h="500066">
                <a:tc>
                  <a:txBody>
                    <a:bodyPr/>
                    <a:lstStyle/>
                    <a:p>
                      <a:r>
                        <a:rPr lang="tr-TR" sz="1400" dirty="0" smtClean="0">
                          <a:solidFill>
                            <a:schemeClr val="bg1"/>
                          </a:solidFill>
                          <a:latin typeface="Times New Roman" pitchFamily="18" charset="0"/>
                          <a:cs typeface="Times New Roman" pitchFamily="18" charset="0"/>
                        </a:rPr>
                        <a:t>Beyaz</a:t>
                      </a:r>
                    </a:p>
                    <a:p>
                      <a:r>
                        <a:rPr lang="tr-TR" sz="1400" dirty="0" smtClean="0">
                          <a:solidFill>
                            <a:schemeClr val="bg1"/>
                          </a:solidFill>
                          <a:latin typeface="Times New Roman" pitchFamily="18" charset="0"/>
                          <a:cs typeface="Times New Roman" pitchFamily="18" charset="0"/>
                        </a:rPr>
                        <a:t>Pirinç</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21" name="20 Tablo"/>
          <p:cNvGraphicFramePr>
            <a:graphicFrameLocks noGrp="1"/>
          </p:cNvGraphicFramePr>
          <p:nvPr/>
        </p:nvGraphicFramePr>
        <p:xfrm>
          <a:off x="4857752" y="5429263"/>
          <a:ext cx="1000132" cy="571505"/>
        </p:xfrm>
        <a:graphic>
          <a:graphicData uri="http://schemas.openxmlformats.org/drawingml/2006/table">
            <a:tbl>
              <a:tblPr firstRow="1" bandRow="1">
                <a:tableStyleId>{5C22544A-7EE6-4342-B048-85BDC9FD1C3A}</a:tableStyleId>
              </a:tblPr>
              <a:tblGrid>
                <a:gridCol w="1000132"/>
              </a:tblGrid>
              <a:tr h="571505">
                <a:tc>
                  <a:txBody>
                    <a:bodyPr/>
                    <a:lstStyle/>
                    <a:p>
                      <a:r>
                        <a:rPr lang="tr-TR" sz="1400" dirty="0" smtClean="0">
                          <a:solidFill>
                            <a:schemeClr val="tx1"/>
                          </a:solidFill>
                          <a:latin typeface="Times New Roman" pitchFamily="18" charset="0"/>
                          <a:cs typeface="Times New Roman" pitchFamily="18" charset="0"/>
                        </a:rPr>
                        <a:t>Pirince</a:t>
                      </a:r>
                      <a:r>
                        <a:rPr lang="tr-TR" sz="1400" baseline="0" dirty="0" smtClean="0">
                          <a:solidFill>
                            <a:schemeClr val="tx1"/>
                          </a:solidFill>
                          <a:latin typeface="Times New Roman" pitchFamily="18" charset="0"/>
                          <a:cs typeface="Times New Roman" pitchFamily="18" charset="0"/>
                        </a:rPr>
                        <a:t> İşlenme</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22" name="21 Tablo"/>
          <p:cNvGraphicFramePr>
            <a:graphicFrameLocks noGrp="1"/>
          </p:cNvGraphicFramePr>
          <p:nvPr/>
        </p:nvGraphicFramePr>
        <p:xfrm>
          <a:off x="6215074" y="1785926"/>
          <a:ext cx="1071570" cy="571504"/>
        </p:xfrm>
        <a:graphic>
          <a:graphicData uri="http://schemas.openxmlformats.org/drawingml/2006/table">
            <a:tbl>
              <a:tblPr firstRow="1" bandRow="1">
                <a:tableStyleId>{5C22544A-7EE6-4342-B048-85BDC9FD1C3A}</a:tableStyleId>
              </a:tblPr>
              <a:tblGrid>
                <a:gridCol w="1071570"/>
              </a:tblGrid>
              <a:tr h="571504">
                <a:tc>
                  <a:txBody>
                    <a:bodyPr/>
                    <a:lstStyle/>
                    <a:p>
                      <a:r>
                        <a:rPr lang="tr-TR" sz="1400" dirty="0" smtClean="0">
                          <a:solidFill>
                            <a:schemeClr val="bg1"/>
                          </a:solidFill>
                          <a:latin typeface="Times New Roman" pitchFamily="18" charset="0"/>
                          <a:cs typeface="Times New Roman" pitchFamily="18" charset="0"/>
                        </a:rPr>
                        <a:t>Çok</a:t>
                      </a:r>
                      <a:r>
                        <a:rPr lang="tr-TR" sz="1400" baseline="0" dirty="0" smtClean="0">
                          <a:solidFill>
                            <a:schemeClr val="bg1"/>
                          </a:solidFill>
                          <a:latin typeface="Times New Roman" pitchFamily="18" charset="0"/>
                          <a:cs typeface="Times New Roman" pitchFamily="18" charset="0"/>
                        </a:rPr>
                        <a:t> Yüksek</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23" name="22 Tablo"/>
          <p:cNvGraphicFramePr>
            <a:graphicFrameLocks noGrp="1"/>
          </p:cNvGraphicFramePr>
          <p:nvPr/>
        </p:nvGraphicFramePr>
        <p:xfrm>
          <a:off x="6215074" y="2643182"/>
          <a:ext cx="1000132" cy="571504"/>
        </p:xfrm>
        <a:graphic>
          <a:graphicData uri="http://schemas.openxmlformats.org/drawingml/2006/table">
            <a:tbl>
              <a:tblPr firstRow="1" bandRow="1">
                <a:tableStyleId>{5C22544A-7EE6-4342-B048-85BDC9FD1C3A}</a:tableStyleId>
              </a:tblPr>
              <a:tblGrid>
                <a:gridCol w="1000132"/>
              </a:tblGrid>
              <a:tr h="571504">
                <a:tc>
                  <a:txBody>
                    <a:bodyPr/>
                    <a:lstStyle/>
                    <a:p>
                      <a:endParaRPr lang="tr-TR" sz="1400" dirty="0" smtClean="0">
                        <a:solidFill>
                          <a:schemeClr val="bg1"/>
                        </a:solidFill>
                        <a:latin typeface="Times New Roman" pitchFamily="18" charset="0"/>
                        <a:cs typeface="Times New Roman" pitchFamily="18" charset="0"/>
                      </a:endParaRPr>
                    </a:p>
                    <a:p>
                      <a:r>
                        <a:rPr lang="tr-TR" sz="1400" dirty="0" smtClean="0">
                          <a:solidFill>
                            <a:schemeClr val="bg1"/>
                          </a:solidFill>
                          <a:latin typeface="Times New Roman" pitchFamily="18" charset="0"/>
                          <a:cs typeface="Times New Roman" pitchFamily="18" charset="0"/>
                        </a:rPr>
                        <a:t>Yüksek</a:t>
                      </a:r>
                      <a:endParaRPr lang="tr-TR" sz="1400" dirty="0">
                        <a:solidFill>
                          <a:schemeClr val="bg1"/>
                        </a:solidFill>
                        <a:latin typeface="Times New Roman" pitchFamily="18" charset="0"/>
                        <a:cs typeface="Times New Roman" pitchFamily="18" charset="0"/>
                      </a:endParaRPr>
                    </a:p>
                  </a:txBody>
                  <a:tcPr>
                    <a:solidFill>
                      <a:srgbClr val="0070C0"/>
                    </a:solidFill>
                  </a:tcPr>
                </a:tc>
              </a:tr>
            </a:tbl>
          </a:graphicData>
        </a:graphic>
      </p:graphicFrame>
      <p:graphicFrame>
        <p:nvGraphicFramePr>
          <p:cNvPr id="24" name="23 Tablo"/>
          <p:cNvGraphicFramePr>
            <a:graphicFrameLocks noGrp="1"/>
          </p:cNvGraphicFramePr>
          <p:nvPr/>
        </p:nvGraphicFramePr>
        <p:xfrm>
          <a:off x="6215074" y="3571876"/>
          <a:ext cx="1071570" cy="589598"/>
        </p:xfrm>
        <a:graphic>
          <a:graphicData uri="http://schemas.openxmlformats.org/drawingml/2006/table">
            <a:tbl>
              <a:tblPr firstRow="1" bandRow="1">
                <a:tableStyleId>{5C22544A-7EE6-4342-B048-85BDC9FD1C3A}</a:tableStyleId>
              </a:tblPr>
              <a:tblGrid>
                <a:gridCol w="1071570"/>
              </a:tblGrid>
              <a:tr h="589598">
                <a:tc>
                  <a:txBody>
                    <a:bodyPr/>
                    <a:lstStyle/>
                    <a:p>
                      <a:endParaRPr lang="tr-TR" sz="1400" dirty="0" smtClean="0">
                        <a:solidFill>
                          <a:schemeClr val="bg1"/>
                        </a:solidFill>
                        <a:latin typeface="Times New Roman" pitchFamily="18" charset="0"/>
                        <a:cs typeface="Times New Roman" pitchFamily="18" charset="0"/>
                      </a:endParaRPr>
                    </a:p>
                    <a:p>
                      <a:r>
                        <a:rPr lang="tr-TR" sz="1400" dirty="0" smtClean="0">
                          <a:solidFill>
                            <a:schemeClr val="bg1"/>
                          </a:solidFill>
                          <a:latin typeface="Times New Roman" pitchFamily="18" charset="0"/>
                          <a:cs typeface="Times New Roman" pitchFamily="18" charset="0"/>
                        </a:rPr>
                        <a:t>Düşük</a:t>
                      </a:r>
                      <a:endParaRPr lang="tr-TR" sz="1400" dirty="0">
                        <a:solidFill>
                          <a:schemeClr val="bg1"/>
                        </a:solidFill>
                        <a:latin typeface="Times New Roman" pitchFamily="18" charset="0"/>
                        <a:cs typeface="Times New Roman" pitchFamily="18" charset="0"/>
                      </a:endParaRPr>
                    </a:p>
                  </a:txBody>
                  <a:tcPr>
                    <a:solidFill>
                      <a:srgbClr val="FFC000"/>
                    </a:solidFill>
                  </a:tcPr>
                </a:tc>
              </a:tr>
            </a:tbl>
          </a:graphicData>
        </a:graphic>
      </p:graphicFrame>
      <p:graphicFrame>
        <p:nvGraphicFramePr>
          <p:cNvPr id="25" name="24 Tablo"/>
          <p:cNvGraphicFramePr>
            <a:graphicFrameLocks noGrp="1"/>
          </p:cNvGraphicFramePr>
          <p:nvPr/>
        </p:nvGraphicFramePr>
        <p:xfrm>
          <a:off x="6215074" y="4500570"/>
          <a:ext cx="1071570" cy="571504"/>
        </p:xfrm>
        <a:graphic>
          <a:graphicData uri="http://schemas.openxmlformats.org/drawingml/2006/table">
            <a:tbl>
              <a:tblPr firstRow="1" bandRow="1">
                <a:tableStyleId>{5C22544A-7EE6-4342-B048-85BDC9FD1C3A}</a:tableStyleId>
              </a:tblPr>
              <a:tblGrid>
                <a:gridCol w="1071570"/>
              </a:tblGrid>
              <a:tr h="571504">
                <a:tc>
                  <a:txBody>
                    <a:bodyPr/>
                    <a:lstStyle/>
                    <a:p>
                      <a:r>
                        <a:rPr lang="tr-TR" sz="1400" dirty="0" smtClean="0">
                          <a:solidFill>
                            <a:schemeClr val="bg1"/>
                          </a:solidFill>
                          <a:latin typeface="Times New Roman" pitchFamily="18" charset="0"/>
                          <a:cs typeface="Times New Roman" pitchFamily="18" charset="0"/>
                        </a:rPr>
                        <a:t>Çok</a:t>
                      </a:r>
                      <a:r>
                        <a:rPr lang="tr-TR" sz="1400" baseline="0" dirty="0" smtClean="0">
                          <a:solidFill>
                            <a:schemeClr val="bg1"/>
                          </a:solidFill>
                          <a:latin typeface="Times New Roman" pitchFamily="18" charset="0"/>
                          <a:cs typeface="Times New Roman" pitchFamily="18" charset="0"/>
                        </a:rPr>
                        <a:t> </a:t>
                      </a:r>
                    </a:p>
                    <a:p>
                      <a:r>
                        <a:rPr lang="tr-TR" sz="1400" baseline="0" dirty="0" smtClean="0">
                          <a:solidFill>
                            <a:schemeClr val="bg1"/>
                          </a:solidFill>
                          <a:latin typeface="Times New Roman" pitchFamily="18" charset="0"/>
                          <a:cs typeface="Times New Roman" pitchFamily="18" charset="0"/>
                        </a:rPr>
                        <a:t>Düşük</a:t>
                      </a:r>
                      <a:endParaRPr lang="tr-TR" sz="1400" dirty="0">
                        <a:solidFill>
                          <a:schemeClr val="bg1"/>
                        </a:solidFill>
                        <a:latin typeface="Times New Roman" pitchFamily="18" charset="0"/>
                        <a:cs typeface="Times New Roman" pitchFamily="18" charset="0"/>
                      </a:endParaRPr>
                    </a:p>
                  </a:txBody>
                  <a:tcPr>
                    <a:solidFill>
                      <a:srgbClr val="FFC000"/>
                    </a:solidFill>
                  </a:tcPr>
                </a:tc>
              </a:tr>
            </a:tbl>
          </a:graphicData>
        </a:graphic>
      </p:graphicFrame>
      <p:graphicFrame>
        <p:nvGraphicFramePr>
          <p:cNvPr id="26" name="25 Tablo"/>
          <p:cNvGraphicFramePr>
            <a:graphicFrameLocks noGrp="1"/>
          </p:cNvGraphicFramePr>
          <p:nvPr/>
        </p:nvGraphicFramePr>
        <p:xfrm>
          <a:off x="6215074" y="5429264"/>
          <a:ext cx="1143008" cy="518160"/>
        </p:xfrm>
        <a:graphic>
          <a:graphicData uri="http://schemas.openxmlformats.org/drawingml/2006/table">
            <a:tbl>
              <a:tblPr firstRow="1" bandRow="1">
                <a:tableStyleId>{5C22544A-7EE6-4342-B048-85BDC9FD1C3A}</a:tableStyleId>
              </a:tblPr>
              <a:tblGrid>
                <a:gridCol w="1143008"/>
              </a:tblGrid>
              <a:tr h="500066">
                <a:tc>
                  <a:txBody>
                    <a:bodyPr/>
                    <a:lstStyle/>
                    <a:p>
                      <a:endParaRPr lang="tr-TR" sz="1400" dirty="0" smtClean="0">
                        <a:solidFill>
                          <a:schemeClr val="tx1"/>
                        </a:solidFill>
                        <a:latin typeface="Times New Roman" pitchFamily="18" charset="0"/>
                        <a:cs typeface="Times New Roman" pitchFamily="18" charset="0"/>
                      </a:endParaRPr>
                    </a:p>
                    <a:p>
                      <a:r>
                        <a:rPr lang="tr-TR" sz="1400" dirty="0" smtClean="0">
                          <a:solidFill>
                            <a:schemeClr val="tx1"/>
                          </a:solidFill>
                          <a:latin typeface="Times New Roman" pitchFamily="18" charset="0"/>
                          <a:cs typeface="Times New Roman" pitchFamily="18" charset="0"/>
                        </a:rPr>
                        <a:t>Kalite</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29" name="28 Tablo"/>
          <p:cNvGraphicFramePr>
            <a:graphicFrameLocks noGrp="1"/>
          </p:cNvGraphicFramePr>
          <p:nvPr/>
        </p:nvGraphicFramePr>
        <p:xfrm>
          <a:off x="7572396" y="5429264"/>
          <a:ext cx="1143008" cy="519114"/>
        </p:xfrm>
        <a:graphic>
          <a:graphicData uri="http://schemas.openxmlformats.org/drawingml/2006/table">
            <a:tbl>
              <a:tblPr firstRow="1" bandRow="1">
                <a:tableStyleId>{5C22544A-7EE6-4342-B048-85BDC9FD1C3A}</a:tableStyleId>
              </a:tblPr>
              <a:tblGrid>
                <a:gridCol w="1143008"/>
              </a:tblGrid>
              <a:tr h="519114">
                <a:tc>
                  <a:txBody>
                    <a:bodyPr/>
                    <a:lstStyle/>
                    <a:p>
                      <a:endParaRPr lang="tr-TR" sz="1400" dirty="0" smtClean="0">
                        <a:solidFill>
                          <a:schemeClr val="tx1"/>
                        </a:solidFill>
                        <a:latin typeface="Times New Roman" pitchFamily="18" charset="0"/>
                        <a:cs typeface="Times New Roman" pitchFamily="18" charset="0"/>
                      </a:endParaRPr>
                    </a:p>
                    <a:p>
                      <a:r>
                        <a:rPr lang="tr-TR" sz="1400" dirty="0" smtClean="0">
                          <a:solidFill>
                            <a:schemeClr val="tx1"/>
                          </a:solidFill>
                          <a:latin typeface="Times New Roman" pitchFamily="18" charset="0"/>
                          <a:cs typeface="Times New Roman" pitchFamily="18" charset="0"/>
                        </a:rPr>
                        <a:t>Örnek</a:t>
                      </a:r>
                      <a:endParaRPr lang="tr-TR" sz="1400" dirty="0">
                        <a:solidFill>
                          <a:schemeClr val="tx1"/>
                        </a:solidFill>
                        <a:latin typeface="Times New Roman" pitchFamily="18" charset="0"/>
                        <a:cs typeface="Times New Roman" pitchFamily="18" charset="0"/>
                      </a:endParaRPr>
                    </a:p>
                  </a:txBody>
                  <a:tcPr>
                    <a:solidFill>
                      <a:srgbClr val="E8FDFE"/>
                    </a:solidFill>
                  </a:tcPr>
                </a:tc>
              </a:tr>
            </a:tbl>
          </a:graphicData>
        </a:graphic>
      </p:graphicFrame>
      <p:graphicFrame>
        <p:nvGraphicFramePr>
          <p:cNvPr id="27" name="26 Tablo"/>
          <p:cNvGraphicFramePr>
            <a:graphicFrameLocks noGrp="1"/>
          </p:cNvGraphicFramePr>
          <p:nvPr/>
        </p:nvGraphicFramePr>
        <p:xfrm>
          <a:off x="8072462" y="6420827"/>
          <a:ext cx="857256" cy="365760"/>
        </p:xfrm>
        <a:graphic>
          <a:graphicData uri="http://schemas.openxmlformats.org/drawingml/2006/table">
            <a:tbl>
              <a:tblPr firstRow="1" bandRow="1">
                <a:tableStyleId>{5C22544A-7EE6-4342-B048-85BDC9FD1C3A}</a:tableStyleId>
              </a:tblPr>
              <a:tblGrid>
                <a:gridCol w="857256"/>
              </a:tblGrid>
              <a:tr h="357191">
                <a:tc>
                  <a:txBody>
                    <a:bodyPr/>
                    <a:lstStyle/>
                    <a:p>
                      <a:r>
                        <a:rPr lang="tr-TR" dirty="0" smtClean="0">
                          <a:solidFill>
                            <a:schemeClr val="tx1"/>
                          </a:solidFill>
                        </a:rPr>
                        <a:t>    49</a:t>
                      </a:r>
                      <a:endParaRPr lang="tr-TR" dirty="0">
                        <a:solidFill>
                          <a:schemeClr val="tx1"/>
                        </a:solidFill>
                      </a:endParaRPr>
                    </a:p>
                  </a:txBody>
                  <a:tcPr>
                    <a:solidFill>
                      <a:schemeClr val="bg1"/>
                    </a:solidFill>
                  </a:tcPr>
                </a:tc>
              </a:tr>
            </a:tbl>
          </a:graphicData>
        </a:graphic>
      </p:graphicFrame>
    </p:spTree>
    <p:extLst>
      <p:ext uri="{BB962C8B-B14F-4D97-AF65-F5344CB8AC3E}">
        <p14:creationId xmlns:p14="http://schemas.microsoft.com/office/powerpoint/2010/main" val="2875092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85728"/>
            <a:ext cx="8229600" cy="857256"/>
          </a:xfrm>
        </p:spPr>
        <p:txBody>
          <a:bodyPr>
            <a:normAutofit fontScale="90000"/>
          </a:bodyPr>
          <a:lstStyle/>
          <a:p>
            <a:r>
              <a:rPr lang="tr-TR" sz="2800" b="1" dirty="0" smtClean="0">
                <a:solidFill>
                  <a:srgbClr val="FF0000"/>
                </a:solidFill>
                <a:latin typeface="Times New Roman" pitchFamily="18" charset="0"/>
                <a:cs typeface="Times New Roman" pitchFamily="18" charset="0"/>
              </a:rPr>
              <a:t>Bazı Asya ülkelerinde gelir guruplarının pirinç ve buğday tercih etme yüzdeleri (%)</a:t>
            </a:r>
            <a:endParaRPr lang="tr-TR" sz="2800" b="1" dirty="0">
              <a:solidFill>
                <a:srgbClr val="FF0000"/>
              </a:solidFill>
              <a:latin typeface="Times New Roman" pitchFamily="18" charset="0"/>
              <a:cs typeface="Times New Roman" pitchFamily="18" charset="0"/>
            </a:endParaRPr>
          </a:p>
        </p:txBody>
      </p:sp>
      <p:pic>
        <p:nvPicPr>
          <p:cNvPr id="2050" name="Picture 2" descr="G:\Hububat Konseyi sunu\Untitled-.gif"/>
          <p:cNvPicPr>
            <a:picLocks noChangeAspect="1" noChangeArrowheads="1"/>
          </p:cNvPicPr>
          <p:nvPr/>
        </p:nvPicPr>
        <p:blipFill>
          <a:blip r:embed="rId2"/>
          <a:srcRect/>
          <a:stretch>
            <a:fillRect/>
          </a:stretch>
        </p:blipFill>
        <p:spPr bwMode="auto">
          <a:xfrm>
            <a:off x="214282" y="1500174"/>
            <a:ext cx="8643998" cy="35719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274638"/>
            <a:ext cx="7715304" cy="868346"/>
          </a:xfrm>
          <a:solidFill>
            <a:srgbClr val="D7FBFD"/>
          </a:solidFill>
        </p:spPr>
        <p:txBody>
          <a:bodyPr>
            <a:normAutofit fontScale="90000"/>
          </a:bodyPr>
          <a:lstStyle/>
          <a:p>
            <a:r>
              <a:rPr lang="tr-TR" sz="3600" b="1" dirty="0" smtClean="0">
                <a:latin typeface="Times New Roman" pitchFamily="18" charset="0"/>
                <a:cs typeface="Times New Roman" pitchFamily="18" charset="0"/>
              </a:rPr>
              <a:t>Çeşit Guruplarının Dünya Pirinç Pazarındaki Payları (</a:t>
            </a:r>
            <a:r>
              <a:rPr lang="tr-TR" sz="3600" b="1" dirty="0" smtClean="0">
                <a:solidFill>
                  <a:srgbClr val="FF0000"/>
                </a:solidFill>
                <a:latin typeface="Times New Roman" pitchFamily="18" charset="0"/>
                <a:cs typeface="Times New Roman" pitchFamily="18" charset="0"/>
              </a:rPr>
              <a:t>2001-2003</a:t>
            </a:r>
            <a:r>
              <a:rPr lang="tr-TR" sz="3600" b="1" dirty="0" smtClean="0">
                <a:latin typeface="Times New Roman" pitchFamily="18" charset="0"/>
                <a:cs typeface="Times New Roman" pitchFamily="18" charset="0"/>
              </a:rPr>
              <a:t>)</a:t>
            </a:r>
            <a:endParaRPr lang="tr-TR" sz="3600" b="1" dirty="0">
              <a:latin typeface="Times New Roman" pitchFamily="18" charset="0"/>
              <a:cs typeface="Times New Roman" pitchFamily="18" charset="0"/>
            </a:endParaRPr>
          </a:p>
        </p:txBody>
      </p:sp>
      <p:graphicFrame>
        <p:nvGraphicFramePr>
          <p:cNvPr id="4" name="3 İçerik Yer Tutucusu"/>
          <p:cNvGraphicFramePr>
            <a:graphicFrameLocks noGrp="1"/>
          </p:cNvGraphicFramePr>
          <p:nvPr>
            <p:ph idx="1"/>
          </p:nvPr>
        </p:nvGraphicFramePr>
        <p:xfrm>
          <a:off x="785786" y="1600200"/>
          <a:ext cx="7715305" cy="4572000"/>
        </p:xfrm>
        <a:graphic>
          <a:graphicData uri="http://schemas.openxmlformats.org/drawingml/2006/table">
            <a:tbl>
              <a:tblPr firstRow="1" bandRow="1">
                <a:tableStyleId>{5C22544A-7EE6-4342-B048-85BDC9FD1C3A}</a:tableStyleId>
              </a:tblPr>
              <a:tblGrid>
                <a:gridCol w="2643206"/>
                <a:gridCol w="2449193"/>
                <a:gridCol w="2622906"/>
              </a:tblGrid>
              <a:tr h="152400">
                <a:tc rowSpan="2">
                  <a:txBody>
                    <a:bodyPr/>
                    <a:lstStyle/>
                    <a:p>
                      <a:endParaRPr lang="tr-TR" sz="1400" dirty="0" smtClean="0">
                        <a:solidFill>
                          <a:schemeClr val="tx1"/>
                        </a:solidFill>
                        <a:latin typeface="Times New Roman" pitchFamily="18" charset="0"/>
                        <a:cs typeface="Times New Roman" pitchFamily="18" charset="0"/>
                      </a:endParaRPr>
                    </a:p>
                    <a:p>
                      <a:r>
                        <a:rPr lang="tr-TR" sz="1400" dirty="0" smtClean="0">
                          <a:solidFill>
                            <a:schemeClr val="tx1"/>
                          </a:solidFill>
                          <a:latin typeface="Times New Roman" pitchFamily="18" charset="0"/>
                          <a:cs typeface="Times New Roman" pitchFamily="18" charset="0"/>
                        </a:rPr>
                        <a:t>Toplam Ticaret</a:t>
                      </a:r>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latin typeface="Times New Roman" pitchFamily="18" charset="0"/>
                          <a:cs typeface="Times New Roman" pitchFamily="18" charset="0"/>
                        </a:rPr>
                        <a:t>Miktar (000</a:t>
                      </a:r>
                      <a:r>
                        <a:rPr lang="tr-TR" sz="1400" baseline="0" dirty="0" smtClean="0">
                          <a:solidFill>
                            <a:schemeClr val="tx1"/>
                          </a:solidFill>
                          <a:latin typeface="Times New Roman" pitchFamily="18" charset="0"/>
                          <a:cs typeface="Times New Roman" pitchFamily="18" charset="0"/>
                        </a:rPr>
                        <a:t> ton)</a:t>
                      </a:r>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tr-TR" sz="1400" dirty="0" smtClean="0">
                          <a:solidFill>
                            <a:schemeClr val="tx1"/>
                          </a:solidFill>
                          <a:latin typeface="Times New Roman" pitchFamily="18" charset="0"/>
                          <a:cs typeface="Times New Roman" pitchFamily="18" charset="0"/>
                        </a:rPr>
                        <a:t>     </a:t>
                      </a:r>
                    </a:p>
                    <a:p>
                      <a:r>
                        <a:rPr lang="tr-TR" sz="1400" dirty="0" smtClean="0">
                          <a:solidFill>
                            <a:schemeClr val="tx1"/>
                          </a:solidFill>
                          <a:latin typeface="Times New Roman" pitchFamily="18" charset="0"/>
                          <a:cs typeface="Times New Roman" pitchFamily="18" charset="0"/>
                        </a:rPr>
                        <a:t>     Pay (%)</a:t>
                      </a:r>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2400">
                <a:tc vMerge="1">
                  <a:txBody>
                    <a:bodyPr/>
                    <a:lstStyle/>
                    <a:p>
                      <a:endParaRPr lang="tr-TR"/>
                    </a:p>
                  </a:txBody>
                  <a:tcPr/>
                </a:tc>
                <a:tc>
                  <a:txBody>
                    <a:bodyPr/>
                    <a:lstStyle/>
                    <a:p>
                      <a:pPr algn="l"/>
                      <a:r>
                        <a:rPr lang="tr-TR" sz="1400" b="1" dirty="0" smtClean="0">
                          <a:solidFill>
                            <a:schemeClr val="tx1"/>
                          </a:solidFill>
                          <a:latin typeface="Times New Roman" pitchFamily="18" charset="0"/>
                          <a:cs typeface="Times New Roman" pitchFamily="18" charset="0"/>
                        </a:rPr>
                        <a:t>26, 818</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tr-TR"/>
                    </a:p>
                  </a:txBody>
                  <a:tcPr/>
                </a:tc>
              </a:tr>
              <a:tr h="283846">
                <a:tc>
                  <a:txBody>
                    <a:bodyPr/>
                    <a:lstStyle/>
                    <a:p>
                      <a:r>
                        <a:rPr lang="tr-TR" sz="1400" b="1" dirty="0" smtClean="0">
                          <a:solidFill>
                            <a:srgbClr val="0000FF"/>
                          </a:solidFill>
                          <a:latin typeface="Times New Roman" pitchFamily="18" charset="0"/>
                          <a:cs typeface="Times New Roman" pitchFamily="18" charset="0"/>
                        </a:rPr>
                        <a:t>Çeşit Gurubu</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chemeClr val="tx1"/>
                          </a:solidFill>
                          <a:latin typeface="Times New Roman" pitchFamily="18" charset="0"/>
                          <a:cs typeface="Times New Roman" pitchFamily="18" charset="0"/>
                        </a:rPr>
                        <a:t>İndica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20,068</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75</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chemeClr val="tx1"/>
                          </a:solidFill>
                          <a:latin typeface="Times New Roman" pitchFamily="18" charset="0"/>
                          <a:cs typeface="Times New Roman" pitchFamily="18" charset="0"/>
                        </a:rPr>
                        <a:t>Japonica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  3,186</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chemeClr val="tx1"/>
                          </a:solidFill>
                          <a:latin typeface="Times New Roman" pitchFamily="18" charset="0"/>
                          <a:cs typeface="Times New Roman" pitchFamily="18" charset="0"/>
                        </a:rPr>
                        <a:t>Aromatik</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  3,322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chemeClr val="tx1"/>
                          </a:solidFill>
                          <a:latin typeface="Times New Roman" pitchFamily="18" charset="0"/>
                          <a:cs typeface="Times New Roman" pitchFamily="18" charset="0"/>
                        </a:rPr>
                        <a:t>Glutinous</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     242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rgbClr val="0000FF"/>
                          </a:solidFill>
                          <a:latin typeface="Times New Roman" pitchFamily="18" charset="0"/>
                          <a:cs typeface="Times New Roman" pitchFamily="18" charset="0"/>
                        </a:rPr>
                        <a:t>Ürünün </a:t>
                      </a:r>
                      <a:r>
                        <a:rPr lang="tr-TR" sz="1400" b="1" baseline="0" dirty="0" smtClean="0">
                          <a:solidFill>
                            <a:srgbClr val="0000FF"/>
                          </a:solidFill>
                          <a:latin typeface="Times New Roman" pitchFamily="18" charset="0"/>
                          <a:cs typeface="Times New Roman" pitchFamily="18" charset="0"/>
                        </a:rPr>
                        <a:t> İşlenme Şekli</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2488">
                <a:tc>
                  <a:txBody>
                    <a:bodyPr/>
                    <a:lstStyle/>
                    <a:p>
                      <a:r>
                        <a:rPr lang="tr-TR" sz="1400" b="1" dirty="0" smtClean="0">
                          <a:solidFill>
                            <a:schemeClr val="tx1"/>
                          </a:solidFill>
                          <a:latin typeface="Times New Roman" pitchFamily="18" charset="0"/>
                          <a:cs typeface="Times New Roman" pitchFamily="18" charset="0"/>
                        </a:rPr>
                        <a:t>Ham Çeltik</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1,122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4</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chemeClr val="tx1"/>
                          </a:solidFill>
                          <a:latin typeface="Times New Roman" pitchFamily="18" charset="0"/>
                          <a:cs typeface="Times New Roman" pitchFamily="18" charset="0"/>
                        </a:rPr>
                        <a:t>Kargo</a:t>
                      </a:r>
                      <a:r>
                        <a:rPr lang="tr-TR" sz="1400" b="1" baseline="0" dirty="0" smtClean="0">
                          <a:solidFill>
                            <a:schemeClr val="tx1"/>
                          </a:solidFill>
                          <a:latin typeface="Times New Roman" pitchFamily="18" charset="0"/>
                          <a:cs typeface="Times New Roman" pitchFamily="18" charset="0"/>
                        </a:rPr>
                        <a:t> Pirinç</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1,077</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4</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chemeClr val="tx1"/>
                          </a:solidFill>
                          <a:latin typeface="Times New Roman" pitchFamily="18" charset="0"/>
                          <a:cs typeface="Times New Roman" pitchFamily="18" charset="0"/>
                        </a:rPr>
                        <a:t>İşlenmiş Beyaz Pirinç</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20,639</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77</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chemeClr val="tx1"/>
                          </a:solidFill>
                          <a:latin typeface="Times New Roman" pitchFamily="18" charset="0"/>
                          <a:cs typeface="Times New Roman" pitchFamily="18" charset="0"/>
                        </a:rPr>
                        <a:t>Parboiled</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  3,980</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15</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rgbClr val="0000FF"/>
                          </a:solidFill>
                          <a:latin typeface="Times New Roman" pitchFamily="18" charset="0"/>
                          <a:cs typeface="Times New Roman" pitchFamily="18" charset="0"/>
                        </a:rPr>
                        <a:t>Kalite Sınıfı</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tr-TR" sz="1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chemeClr val="tx1"/>
                          </a:solidFill>
                          <a:latin typeface="Times New Roman" pitchFamily="18" charset="0"/>
                          <a:cs typeface="Times New Roman" pitchFamily="18" charset="0"/>
                        </a:rPr>
                        <a:t>Yüksek Kaliteli</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20,226</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75</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chemeClr val="tx1"/>
                          </a:solidFill>
                          <a:latin typeface="Times New Roman" pitchFamily="18" charset="0"/>
                          <a:cs typeface="Times New Roman" pitchFamily="18" charset="0"/>
                        </a:rPr>
                        <a:t>Düşük Kaliteli</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  6,592</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25</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4 Tablo"/>
          <p:cNvGraphicFramePr>
            <a:graphicFrameLocks noGrp="1"/>
          </p:cNvGraphicFramePr>
          <p:nvPr/>
        </p:nvGraphicFramePr>
        <p:xfrm>
          <a:off x="8072462" y="6420827"/>
          <a:ext cx="857256" cy="365760"/>
        </p:xfrm>
        <a:graphic>
          <a:graphicData uri="http://schemas.openxmlformats.org/drawingml/2006/table">
            <a:tbl>
              <a:tblPr firstRow="1" bandRow="1">
                <a:tableStyleId>{5C22544A-7EE6-4342-B048-85BDC9FD1C3A}</a:tableStyleId>
              </a:tblPr>
              <a:tblGrid>
                <a:gridCol w="857256"/>
              </a:tblGrid>
              <a:tr h="357191">
                <a:tc>
                  <a:txBody>
                    <a:bodyPr/>
                    <a:lstStyle/>
                    <a:p>
                      <a:r>
                        <a:rPr lang="tr-TR" dirty="0" smtClean="0">
                          <a:solidFill>
                            <a:schemeClr val="tx1"/>
                          </a:solidFill>
                        </a:rPr>
                        <a:t>    50</a:t>
                      </a:r>
                      <a:endParaRPr lang="tr-TR" dirty="0">
                        <a:solidFill>
                          <a:schemeClr val="tx1"/>
                        </a:solidFill>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274638"/>
            <a:ext cx="8001056" cy="1011222"/>
          </a:xfrm>
          <a:solidFill>
            <a:srgbClr val="E8FDFE"/>
          </a:solidFill>
        </p:spPr>
        <p:txBody>
          <a:bodyPr>
            <a:normAutofit fontScale="90000"/>
          </a:bodyPr>
          <a:lstStyle/>
          <a:p>
            <a:r>
              <a:rPr lang="tr-TR" sz="3600" b="1" dirty="0" smtClean="0">
                <a:latin typeface="Times New Roman" pitchFamily="18" charset="0"/>
                <a:cs typeface="Times New Roman" pitchFamily="18" charset="0"/>
              </a:rPr>
              <a:t>Çeşit Guruplarını Dünya Pirinç Pazarında, İhraç ve İthal Eden Ülkeler</a:t>
            </a:r>
            <a:endParaRPr lang="tr-TR" sz="3600" b="1" dirty="0">
              <a:latin typeface="Times New Roman" pitchFamily="18" charset="0"/>
              <a:cs typeface="Times New Roman" pitchFamily="18" charset="0"/>
            </a:endParaRPr>
          </a:p>
        </p:txBody>
      </p:sp>
      <p:graphicFrame>
        <p:nvGraphicFramePr>
          <p:cNvPr id="4" name="3 İçerik Yer Tutucusu"/>
          <p:cNvGraphicFramePr>
            <a:graphicFrameLocks noGrp="1"/>
          </p:cNvGraphicFramePr>
          <p:nvPr>
            <p:ph idx="1"/>
          </p:nvPr>
        </p:nvGraphicFramePr>
        <p:xfrm>
          <a:off x="457200" y="1600200"/>
          <a:ext cx="8258204" cy="4276740"/>
        </p:xfrm>
        <a:graphic>
          <a:graphicData uri="http://schemas.openxmlformats.org/drawingml/2006/table">
            <a:tbl>
              <a:tblPr firstRow="1" bandRow="1">
                <a:tableStyleId>{5C22544A-7EE6-4342-B048-85BDC9FD1C3A}</a:tableStyleId>
              </a:tblPr>
              <a:tblGrid>
                <a:gridCol w="1471594"/>
                <a:gridCol w="4143404"/>
                <a:gridCol w="2643206"/>
              </a:tblGrid>
              <a:tr h="304800">
                <a:tc>
                  <a:txBody>
                    <a:bodyPr/>
                    <a:lstStyle/>
                    <a:p>
                      <a:r>
                        <a:rPr lang="tr-TR" sz="1400" b="1" dirty="0" smtClean="0">
                          <a:solidFill>
                            <a:schemeClr val="tx1"/>
                          </a:solidFill>
                          <a:latin typeface="Times New Roman" pitchFamily="18" charset="0"/>
                          <a:cs typeface="Times New Roman" pitchFamily="18" charset="0"/>
                        </a:rPr>
                        <a:t>Çeşit Gurubu</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b="1" dirty="0" smtClean="0">
                          <a:solidFill>
                            <a:srgbClr val="0000FF"/>
                          </a:solidFill>
                          <a:latin typeface="Times New Roman" pitchFamily="18" charset="0"/>
                          <a:cs typeface="Times New Roman" pitchFamily="18" charset="0"/>
                        </a:rPr>
                        <a:t>İhracatçı Ülkeler</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rgbClr val="FF0000"/>
                          </a:solidFill>
                          <a:latin typeface="Times New Roman" pitchFamily="18" charset="0"/>
                          <a:cs typeface="Times New Roman" pitchFamily="18" charset="0"/>
                        </a:rPr>
                        <a:t>İthalatçı Ülkeler</a:t>
                      </a:r>
                      <a:endParaRPr lang="tr-TR" sz="1400" b="1"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2496">
                <a:tc>
                  <a:txBody>
                    <a:bodyPr/>
                    <a:lstStyle/>
                    <a:p>
                      <a:r>
                        <a:rPr lang="tr-TR" sz="1400" b="1" dirty="0" err="1" smtClean="0">
                          <a:solidFill>
                            <a:srgbClr val="0000FF"/>
                          </a:solidFill>
                          <a:latin typeface="Times New Roman" pitchFamily="18" charset="0"/>
                          <a:cs typeface="Times New Roman" pitchFamily="18" charset="0"/>
                        </a:rPr>
                        <a:t>İndica</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rgbClr val="FF0000"/>
                          </a:solidFill>
                          <a:latin typeface="Times New Roman" pitchFamily="18" charset="0"/>
                          <a:cs typeface="Times New Roman" pitchFamily="18" charset="0"/>
                        </a:rPr>
                        <a:t>Önemli</a:t>
                      </a:r>
                      <a:r>
                        <a:rPr lang="tr-TR" sz="1400" b="1" baseline="0" dirty="0" smtClean="0">
                          <a:solidFill>
                            <a:srgbClr val="FF0000"/>
                          </a:solidFill>
                          <a:latin typeface="Times New Roman" pitchFamily="18" charset="0"/>
                          <a:cs typeface="Times New Roman" pitchFamily="18" charset="0"/>
                        </a:rPr>
                        <a:t> İhracatçılar</a:t>
                      </a:r>
                      <a:r>
                        <a:rPr lang="tr-TR" sz="1400" b="1" baseline="0" dirty="0" smtClean="0">
                          <a:solidFill>
                            <a:schemeClr val="tx1"/>
                          </a:solidFill>
                          <a:latin typeface="Times New Roman" pitchFamily="18" charset="0"/>
                          <a:cs typeface="Times New Roman" pitchFamily="18" charset="0"/>
                        </a:rPr>
                        <a:t>:  Tayland, Vietnam, Çin, ABD, Pakistan, Hindistan</a:t>
                      </a:r>
                      <a:endParaRPr lang="tr-TR" sz="1400" b="1" dirty="0" smtClean="0">
                        <a:solidFill>
                          <a:schemeClr val="tx1"/>
                        </a:solidFill>
                        <a:latin typeface="Times New Roman" pitchFamily="18" charset="0"/>
                        <a:cs typeface="Times New Roman" pitchFamily="18" charset="0"/>
                      </a:endParaRPr>
                    </a:p>
                    <a:p>
                      <a:r>
                        <a:rPr lang="tr-TR" sz="1400" b="1" dirty="0" smtClean="0">
                          <a:solidFill>
                            <a:srgbClr val="FF0000"/>
                          </a:solidFill>
                          <a:latin typeface="Times New Roman" pitchFamily="18" charset="0"/>
                          <a:cs typeface="Times New Roman" pitchFamily="18" charset="0"/>
                        </a:rPr>
                        <a:t>Az Miktarda İhraç Edenler</a:t>
                      </a:r>
                      <a:r>
                        <a:rPr lang="tr-TR" sz="1400" b="1" dirty="0" smtClean="0">
                          <a:solidFill>
                            <a:schemeClr val="tx1"/>
                          </a:solidFill>
                          <a:latin typeface="Times New Roman" pitchFamily="18" charset="0"/>
                          <a:cs typeface="Times New Roman" pitchFamily="18" charset="0"/>
                        </a:rPr>
                        <a:t>: Arjantin, Uruguay, Guyana, Burma, Sur inam</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Güneydoğu Asya, Güney Asya, </a:t>
                      </a:r>
                      <a:r>
                        <a:rPr lang="tr-TR" sz="1400" b="1" baseline="0" dirty="0" smtClean="0">
                          <a:solidFill>
                            <a:schemeClr val="tx1"/>
                          </a:solidFill>
                          <a:latin typeface="Times New Roman" pitchFamily="18" charset="0"/>
                          <a:cs typeface="Times New Roman" pitchFamily="18" charset="0"/>
                        </a:rPr>
                        <a:t> Afrika Ülkeleri, Güney Amerika Ülkeleri</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rgbClr val="0000FF"/>
                          </a:solidFill>
                          <a:latin typeface="Times New Roman" pitchFamily="18" charset="0"/>
                          <a:cs typeface="Times New Roman" pitchFamily="18" charset="0"/>
                        </a:rPr>
                        <a:t>Jopnica</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Avustralya,  Mısır,  Çin, </a:t>
                      </a:r>
                      <a:r>
                        <a:rPr lang="tr-TR" sz="1400" b="1" baseline="0" dirty="0" smtClean="0">
                          <a:solidFill>
                            <a:schemeClr val="tx1"/>
                          </a:solidFill>
                          <a:latin typeface="Times New Roman" pitchFamily="18" charset="0"/>
                          <a:cs typeface="Times New Roman" pitchFamily="18" charset="0"/>
                        </a:rPr>
                        <a:t> Avrupa Birliği Ülkeleri, ABD,  Arjantin,  Uruguay,  Rusya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Kuzeydoğu</a:t>
                      </a:r>
                      <a:r>
                        <a:rPr lang="tr-TR" sz="1400" b="1" baseline="0" dirty="0" smtClean="0">
                          <a:solidFill>
                            <a:schemeClr val="tx1"/>
                          </a:solidFill>
                          <a:latin typeface="Times New Roman" pitchFamily="18" charset="0"/>
                          <a:cs typeface="Times New Roman" pitchFamily="18" charset="0"/>
                        </a:rPr>
                        <a:t> Asya, Ortadoğu Ülkeleri, Türkiye</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smtClean="0">
                          <a:solidFill>
                            <a:srgbClr val="0000FF"/>
                          </a:solidFill>
                          <a:latin typeface="Times New Roman" pitchFamily="18" charset="0"/>
                          <a:cs typeface="Times New Roman" pitchFamily="18" charset="0"/>
                        </a:rPr>
                        <a:t>Aromatik</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rgbClr val="FF0000"/>
                          </a:solidFill>
                          <a:latin typeface="Times New Roman" pitchFamily="18" charset="0"/>
                          <a:cs typeface="Times New Roman" pitchFamily="18" charset="0"/>
                        </a:rPr>
                        <a:t>Önemli</a:t>
                      </a:r>
                      <a:r>
                        <a:rPr lang="tr-TR" sz="1400" b="1" baseline="0" dirty="0" smtClean="0">
                          <a:solidFill>
                            <a:srgbClr val="FF0000"/>
                          </a:solidFill>
                          <a:latin typeface="Times New Roman" pitchFamily="18" charset="0"/>
                          <a:cs typeface="Times New Roman" pitchFamily="18" charset="0"/>
                        </a:rPr>
                        <a:t> İhracatçılar</a:t>
                      </a:r>
                      <a:r>
                        <a:rPr lang="tr-TR" sz="1400" b="1" baseline="0" dirty="0" smtClean="0">
                          <a:solidFill>
                            <a:schemeClr val="tx1"/>
                          </a:solidFill>
                          <a:latin typeface="Times New Roman" pitchFamily="18" charset="0"/>
                          <a:cs typeface="Times New Roman" pitchFamily="18" charset="0"/>
                        </a:rPr>
                        <a:t>: Tayland, Hindistan, Pakistan</a:t>
                      </a:r>
                    </a:p>
                    <a:p>
                      <a:r>
                        <a:rPr lang="tr-TR" sz="1400" b="1" dirty="0" smtClean="0">
                          <a:solidFill>
                            <a:srgbClr val="FF0000"/>
                          </a:solidFill>
                          <a:latin typeface="Times New Roman" pitchFamily="18" charset="0"/>
                          <a:cs typeface="Times New Roman" pitchFamily="18" charset="0"/>
                        </a:rPr>
                        <a:t>Az Miktarda İhraç Edenler:  </a:t>
                      </a:r>
                      <a:r>
                        <a:rPr lang="tr-TR" sz="1400" b="1" dirty="0" smtClean="0">
                          <a:solidFill>
                            <a:schemeClr val="tx1"/>
                          </a:solidFill>
                          <a:latin typeface="Times New Roman" pitchFamily="18" charset="0"/>
                          <a:cs typeface="Times New Roman" pitchFamily="18" charset="0"/>
                        </a:rPr>
                        <a:t>ABD</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err="1" smtClean="0">
                          <a:solidFill>
                            <a:srgbClr val="FF0000"/>
                          </a:solidFill>
                          <a:latin typeface="Times New Roman" pitchFamily="18" charset="0"/>
                          <a:cs typeface="Times New Roman" pitchFamily="18" charset="0"/>
                        </a:rPr>
                        <a:t>Basmati</a:t>
                      </a:r>
                      <a:r>
                        <a:rPr lang="tr-TR" sz="1400" b="1" dirty="0" smtClean="0">
                          <a:solidFill>
                            <a:schemeClr val="tx1"/>
                          </a:solidFill>
                          <a:latin typeface="Times New Roman" pitchFamily="18" charset="0"/>
                          <a:cs typeface="Times New Roman" pitchFamily="18" charset="0"/>
                        </a:rPr>
                        <a:t>: Avrupa, Ortadoğu,</a:t>
                      </a:r>
                      <a:r>
                        <a:rPr lang="tr-TR" sz="1400" b="1" baseline="0" dirty="0" smtClean="0">
                          <a:solidFill>
                            <a:schemeClr val="tx1"/>
                          </a:solidFill>
                          <a:latin typeface="Times New Roman" pitchFamily="18" charset="0"/>
                          <a:cs typeface="Times New Roman" pitchFamily="18" charset="0"/>
                        </a:rPr>
                        <a:t> ABD</a:t>
                      </a:r>
                    </a:p>
                    <a:p>
                      <a:r>
                        <a:rPr lang="tr-TR" sz="1400" b="1" baseline="0" dirty="0" err="1" smtClean="0">
                          <a:solidFill>
                            <a:srgbClr val="FF0000"/>
                          </a:solidFill>
                          <a:latin typeface="Times New Roman" pitchFamily="18" charset="0"/>
                          <a:cs typeface="Times New Roman" pitchFamily="18" charset="0"/>
                        </a:rPr>
                        <a:t>Jasmine</a:t>
                      </a:r>
                      <a:r>
                        <a:rPr lang="tr-TR" sz="1400" b="1" baseline="0" dirty="0" smtClean="0">
                          <a:solidFill>
                            <a:schemeClr val="tx1"/>
                          </a:solidFill>
                          <a:latin typeface="Times New Roman" pitchFamily="18" charset="0"/>
                          <a:cs typeface="Times New Roman" pitchFamily="18" charset="0"/>
                        </a:rPr>
                        <a:t>: Çin, ABD, Singapur</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rgbClr val="0000FF"/>
                          </a:solidFill>
                          <a:latin typeface="Times New Roman" pitchFamily="18" charset="0"/>
                          <a:cs typeface="Times New Roman" pitchFamily="18" charset="0"/>
                        </a:rPr>
                        <a:t>Glutinous</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rgbClr val="FF0000"/>
                          </a:solidFill>
                          <a:latin typeface="Times New Roman" pitchFamily="18" charset="0"/>
                          <a:cs typeface="Times New Roman" pitchFamily="18" charset="0"/>
                        </a:rPr>
                        <a:t>Önemli</a:t>
                      </a:r>
                      <a:r>
                        <a:rPr lang="tr-TR" sz="1400" b="1" baseline="0" dirty="0" smtClean="0">
                          <a:solidFill>
                            <a:srgbClr val="FF0000"/>
                          </a:solidFill>
                          <a:latin typeface="Times New Roman" pitchFamily="18" charset="0"/>
                          <a:cs typeface="Times New Roman" pitchFamily="18" charset="0"/>
                        </a:rPr>
                        <a:t> İhracatçılar</a:t>
                      </a:r>
                      <a:r>
                        <a:rPr lang="tr-TR" sz="1400" b="1" baseline="0" dirty="0" smtClean="0">
                          <a:solidFill>
                            <a:schemeClr val="tx1"/>
                          </a:solidFill>
                          <a:latin typeface="Times New Roman" pitchFamily="18" charset="0"/>
                          <a:cs typeface="Times New Roman" pitchFamily="18" charset="0"/>
                        </a:rPr>
                        <a:t>: Tayland,</a:t>
                      </a:r>
                    </a:p>
                    <a:p>
                      <a:r>
                        <a:rPr lang="tr-TR" sz="1400" b="1" dirty="0" smtClean="0">
                          <a:solidFill>
                            <a:srgbClr val="FF0000"/>
                          </a:solidFill>
                          <a:latin typeface="Times New Roman" pitchFamily="18" charset="0"/>
                          <a:cs typeface="Times New Roman" pitchFamily="18" charset="0"/>
                        </a:rPr>
                        <a:t>Az Miktarda İhraç Edenler: </a:t>
                      </a:r>
                      <a:r>
                        <a:rPr lang="tr-TR" sz="1400" b="1" dirty="0" smtClean="0">
                          <a:solidFill>
                            <a:schemeClr val="tx1"/>
                          </a:solidFill>
                          <a:latin typeface="Times New Roman" pitchFamily="18" charset="0"/>
                          <a:cs typeface="Times New Roman" pitchFamily="18" charset="0"/>
                        </a:rPr>
                        <a:t>ABD</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Güneydoğu Asya, Japonya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3444">
                <a:tc>
                  <a:txBody>
                    <a:bodyPr/>
                    <a:lstStyle/>
                    <a:p>
                      <a:r>
                        <a:rPr lang="tr-TR" sz="1400" b="1" dirty="0" smtClean="0">
                          <a:solidFill>
                            <a:srgbClr val="0000FF"/>
                          </a:solidFill>
                          <a:latin typeface="Times New Roman" pitchFamily="18" charset="0"/>
                          <a:cs typeface="Times New Roman" pitchFamily="18" charset="0"/>
                        </a:rPr>
                        <a:t>Ham Çeltik</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rgbClr val="FF0000"/>
                          </a:solidFill>
                          <a:latin typeface="Times New Roman" pitchFamily="18" charset="0"/>
                          <a:cs typeface="Times New Roman" pitchFamily="18" charset="0"/>
                        </a:rPr>
                        <a:t>Önemli</a:t>
                      </a:r>
                      <a:r>
                        <a:rPr lang="tr-TR" sz="1400" b="1" baseline="0" dirty="0" smtClean="0">
                          <a:solidFill>
                            <a:srgbClr val="FF0000"/>
                          </a:solidFill>
                          <a:latin typeface="Times New Roman" pitchFamily="18" charset="0"/>
                          <a:cs typeface="Times New Roman" pitchFamily="18" charset="0"/>
                        </a:rPr>
                        <a:t> İhracatçılar</a:t>
                      </a:r>
                      <a:r>
                        <a:rPr lang="tr-TR" sz="1400" b="1" baseline="0" dirty="0" smtClean="0">
                          <a:solidFill>
                            <a:schemeClr val="tx1"/>
                          </a:solidFill>
                          <a:latin typeface="Times New Roman" pitchFamily="18" charset="0"/>
                          <a:cs typeface="Times New Roman" pitchFamily="18" charset="0"/>
                        </a:rPr>
                        <a:t>: ABD</a:t>
                      </a:r>
                    </a:p>
                    <a:p>
                      <a:r>
                        <a:rPr lang="tr-TR" sz="1400" b="1" dirty="0" smtClean="0">
                          <a:solidFill>
                            <a:srgbClr val="FF0000"/>
                          </a:solidFill>
                          <a:latin typeface="Times New Roman" pitchFamily="18" charset="0"/>
                          <a:cs typeface="Times New Roman" pitchFamily="18" charset="0"/>
                        </a:rPr>
                        <a:t>Az Miktarda İhraç Edenler: </a:t>
                      </a:r>
                      <a:r>
                        <a:rPr lang="tr-TR" sz="1400" b="1" dirty="0" smtClean="0">
                          <a:solidFill>
                            <a:schemeClr val="tx1"/>
                          </a:solidFill>
                          <a:latin typeface="Times New Roman" pitchFamily="18" charset="0"/>
                          <a:cs typeface="Times New Roman" pitchFamily="18" charset="0"/>
                        </a:rPr>
                        <a:t>Arjantin,</a:t>
                      </a:r>
                      <a:r>
                        <a:rPr lang="tr-TR" sz="1400" b="1" baseline="0" dirty="0" smtClean="0">
                          <a:solidFill>
                            <a:schemeClr val="tx1"/>
                          </a:solidFill>
                          <a:latin typeface="Times New Roman" pitchFamily="18" charset="0"/>
                          <a:cs typeface="Times New Roman" pitchFamily="18" charset="0"/>
                        </a:rPr>
                        <a:t> Uruguay, Avustralya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Latin Amerika, Türkiye</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3846">
                <a:tc>
                  <a:txBody>
                    <a:bodyPr/>
                    <a:lstStyle/>
                    <a:p>
                      <a:r>
                        <a:rPr lang="tr-TR" sz="1400" b="1" dirty="0" err="1" smtClean="0">
                          <a:solidFill>
                            <a:srgbClr val="0000FF"/>
                          </a:solidFill>
                          <a:latin typeface="Times New Roman" pitchFamily="18" charset="0"/>
                          <a:cs typeface="Times New Roman" pitchFamily="18" charset="0"/>
                        </a:rPr>
                        <a:t>Parboiled</a:t>
                      </a:r>
                      <a:endParaRPr lang="tr-TR" sz="1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Tayland, ABD, Hindistan</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400" b="1" dirty="0" smtClean="0">
                          <a:solidFill>
                            <a:schemeClr val="tx1"/>
                          </a:solidFill>
                          <a:latin typeface="Times New Roman" pitchFamily="18" charset="0"/>
                          <a:cs typeface="Times New Roman" pitchFamily="18" charset="0"/>
                        </a:rPr>
                        <a:t>Batı Avrupa Ülkeleri,</a:t>
                      </a:r>
                      <a:r>
                        <a:rPr lang="tr-TR" sz="1400" b="1" baseline="0" dirty="0" smtClean="0">
                          <a:solidFill>
                            <a:schemeClr val="tx1"/>
                          </a:solidFill>
                          <a:latin typeface="Times New Roman" pitchFamily="18" charset="0"/>
                          <a:cs typeface="Times New Roman" pitchFamily="18" charset="0"/>
                        </a:rPr>
                        <a:t> Orta Doğu, Güney Afrika</a:t>
                      </a:r>
                      <a:endParaRPr lang="tr-TR" sz="14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4 Tablo"/>
          <p:cNvGraphicFramePr>
            <a:graphicFrameLocks noGrp="1"/>
          </p:cNvGraphicFramePr>
          <p:nvPr/>
        </p:nvGraphicFramePr>
        <p:xfrm>
          <a:off x="8072462" y="6420827"/>
          <a:ext cx="857256" cy="365760"/>
        </p:xfrm>
        <a:graphic>
          <a:graphicData uri="http://schemas.openxmlformats.org/drawingml/2006/table">
            <a:tbl>
              <a:tblPr firstRow="1" bandRow="1">
                <a:tableStyleId>{5C22544A-7EE6-4342-B048-85BDC9FD1C3A}</a:tableStyleId>
              </a:tblPr>
              <a:tblGrid>
                <a:gridCol w="857256"/>
              </a:tblGrid>
              <a:tr h="357191">
                <a:tc>
                  <a:txBody>
                    <a:bodyPr/>
                    <a:lstStyle/>
                    <a:p>
                      <a:r>
                        <a:rPr lang="tr-TR" dirty="0" smtClean="0">
                          <a:solidFill>
                            <a:schemeClr val="tx1"/>
                          </a:solidFill>
                        </a:rPr>
                        <a:t>    51</a:t>
                      </a:r>
                      <a:endParaRPr lang="tr-TR" dirty="0">
                        <a:solidFill>
                          <a:schemeClr val="tx1"/>
                        </a:solidFill>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188640"/>
            <a:ext cx="7643866" cy="576064"/>
          </a:xfrm>
        </p:spPr>
        <p:txBody>
          <a:bodyPr>
            <a:normAutofit/>
          </a:bodyPr>
          <a:lstStyle/>
          <a:p>
            <a:r>
              <a:rPr lang="tr-TR" sz="2400" b="1" dirty="0" smtClean="0">
                <a:solidFill>
                  <a:srgbClr val="0000FF"/>
                </a:solidFill>
                <a:latin typeface="Times New Roman" pitchFamily="18" charset="0"/>
                <a:cs typeface="Times New Roman" pitchFamily="18" charset="0"/>
              </a:rPr>
              <a:t>Dünyada </a:t>
            </a:r>
            <a:r>
              <a:rPr lang="tr-TR" sz="2400" b="1" dirty="0" err="1" smtClean="0">
                <a:solidFill>
                  <a:srgbClr val="0000FF"/>
                </a:solidFill>
                <a:latin typeface="Times New Roman" pitchFamily="18" charset="0"/>
                <a:cs typeface="Times New Roman" pitchFamily="18" charset="0"/>
              </a:rPr>
              <a:t>Japonica</a:t>
            </a:r>
            <a:r>
              <a:rPr lang="tr-TR" sz="2400" b="1" dirty="0" smtClean="0">
                <a:solidFill>
                  <a:srgbClr val="0000FF"/>
                </a:solidFill>
                <a:latin typeface="Times New Roman" pitchFamily="18" charset="0"/>
                <a:cs typeface="Times New Roman" pitchFamily="18" charset="0"/>
              </a:rPr>
              <a:t> Çeltik Üretimi Yapan Ülkeler (2012</a:t>
            </a:r>
            <a:r>
              <a:rPr lang="tr-TR" sz="2400" b="1" dirty="0" smtClean="0">
                <a:latin typeface="Times New Roman" pitchFamily="18" charset="0"/>
                <a:cs typeface="Times New Roman" pitchFamily="18" charset="0"/>
              </a:rPr>
              <a:t>)</a:t>
            </a:r>
            <a:endParaRPr lang="tr-TR" sz="2400" b="1" dirty="0">
              <a:latin typeface="Times New Roman" pitchFamily="18" charset="0"/>
              <a:cs typeface="Times New Roman" pitchFamily="18" charset="0"/>
            </a:endParaRPr>
          </a:p>
        </p:txBody>
      </p:sp>
      <p:graphicFrame>
        <p:nvGraphicFramePr>
          <p:cNvPr id="4" name="3 İçerik Yer Tutucusu"/>
          <p:cNvGraphicFramePr>
            <a:graphicFrameLocks noGrp="1"/>
          </p:cNvGraphicFramePr>
          <p:nvPr>
            <p:ph idx="1"/>
          </p:nvPr>
        </p:nvGraphicFramePr>
        <p:xfrm>
          <a:off x="457200" y="975721"/>
          <a:ext cx="8229600" cy="4941979"/>
        </p:xfrm>
        <a:graphic>
          <a:graphicData uri="http://schemas.openxmlformats.org/drawingml/2006/table">
            <a:tbl>
              <a:tblPr firstRow="1" bandRow="1">
                <a:tableStyleId>{5C22544A-7EE6-4342-B048-85BDC9FD1C3A}</a:tableStyleId>
              </a:tblPr>
              <a:tblGrid>
                <a:gridCol w="1522512"/>
                <a:gridCol w="1769328"/>
                <a:gridCol w="1645920"/>
                <a:gridCol w="1645920"/>
                <a:gridCol w="1645920"/>
              </a:tblGrid>
              <a:tr h="278539">
                <a:tc>
                  <a:txBody>
                    <a:bodyPr/>
                    <a:lstStyle/>
                    <a:p>
                      <a:r>
                        <a:rPr lang="tr-TR" sz="1200" dirty="0" smtClean="0">
                          <a:solidFill>
                            <a:srgbClr val="FF0000"/>
                          </a:solidFill>
                          <a:latin typeface="Times New Roman" pitchFamily="18" charset="0"/>
                          <a:cs typeface="Times New Roman" pitchFamily="18" charset="0"/>
                        </a:rPr>
                        <a:t>Ülke</a:t>
                      </a:r>
                      <a:endParaRPr lang="tr-TR" sz="12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rgbClr val="FF0000"/>
                          </a:solidFill>
                          <a:latin typeface="Times New Roman" pitchFamily="18" charset="0"/>
                          <a:cs typeface="Times New Roman" pitchFamily="18" charset="0"/>
                        </a:rPr>
                        <a:t>Ekim Alanı (Milyon ha )</a:t>
                      </a:r>
                      <a:endParaRPr lang="tr-TR" sz="12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rgbClr val="FF0000"/>
                          </a:solidFill>
                          <a:latin typeface="Times New Roman" pitchFamily="18" charset="0"/>
                          <a:cs typeface="Times New Roman" pitchFamily="18" charset="0"/>
                        </a:rPr>
                        <a:t>Üretim (‘000 ton)</a:t>
                      </a:r>
                      <a:endParaRPr lang="tr-TR" sz="12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rgbClr val="FF0000"/>
                          </a:solidFill>
                          <a:latin typeface="Times New Roman" pitchFamily="18" charset="0"/>
                          <a:cs typeface="Times New Roman" pitchFamily="18" charset="0"/>
                        </a:rPr>
                        <a:t>Verim (Ton/ha)</a:t>
                      </a:r>
                      <a:endParaRPr lang="tr-TR" sz="12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dirty="0" smtClean="0">
                          <a:solidFill>
                            <a:srgbClr val="FF0000"/>
                          </a:solidFill>
                          <a:latin typeface="Times New Roman" pitchFamily="18" charset="0"/>
                          <a:cs typeface="Times New Roman" pitchFamily="18" charset="0"/>
                        </a:rPr>
                        <a:t>Üretimdeki payı (%)</a:t>
                      </a:r>
                      <a:endParaRPr lang="tr-TR" sz="12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524">
                <a:tc>
                  <a:txBody>
                    <a:bodyPr/>
                    <a:lstStyle/>
                    <a:p>
                      <a:r>
                        <a:rPr lang="tr-TR" sz="1200" b="1" dirty="0" smtClean="0">
                          <a:solidFill>
                            <a:schemeClr val="tx1"/>
                          </a:solidFill>
                          <a:latin typeface="Times New Roman" pitchFamily="18" charset="0"/>
                          <a:cs typeface="Times New Roman" pitchFamily="18" charset="0"/>
                        </a:rPr>
                        <a:t>Avusturya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1,200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0017">
                <a:tc>
                  <a:txBody>
                    <a:bodyPr/>
                    <a:lstStyle/>
                    <a:p>
                      <a:r>
                        <a:rPr lang="tr-TR" sz="1200" b="1" dirty="0" err="1" smtClean="0">
                          <a:solidFill>
                            <a:schemeClr val="tx1"/>
                          </a:solidFill>
                          <a:latin typeface="Times New Roman" pitchFamily="18" charset="0"/>
                          <a:cs typeface="Times New Roman" pitchFamily="18" charset="0"/>
                        </a:rPr>
                        <a:t>Buthan</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0,02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502">
                <a:tc>
                  <a:txBody>
                    <a:bodyPr/>
                    <a:lstStyle/>
                    <a:p>
                      <a:r>
                        <a:rPr lang="tr-TR" sz="1200" b="1" dirty="0" smtClean="0">
                          <a:solidFill>
                            <a:schemeClr val="tx1"/>
                          </a:solidFill>
                          <a:latin typeface="Times New Roman" pitchFamily="18" charset="0"/>
                          <a:cs typeface="Times New Roman" pitchFamily="18" charset="0"/>
                        </a:rPr>
                        <a:t>Şili</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0,02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160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222">
                <a:tc>
                  <a:txBody>
                    <a:bodyPr/>
                    <a:lstStyle/>
                    <a:p>
                      <a:r>
                        <a:rPr lang="tr-TR" sz="1200" b="1" dirty="0" smtClean="0">
                          <a:solidFill>
                            <a:schemeClr val="tx1"/>
                          </a:solidFill>
                          <a:latin typeface="Times New Roman" pitchFamily="18" charset="0"/>
                          <a:cs typeface="Times New Roman" pitchFamily="18" charset="0"/>
                        </a:rPr>
                        <a:t>Orta Asya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707">
                <a:tc>
                  <a:txBody>
                    <a:bodyPr/>
                    <a:lstStyle/>
                    <a:p>
                      <a:r>
                        <a:rPr lang="tr-TR" sz="1200" b="1" dirty="0" smtClean="0">
                          <a:solidFill>
                            <a:schemeClr val="tx1"/>
                          </a:solidFill>
                          <a:latin typeface="Times New Roman" pitchFamily="18" charset="0"/>
                          <a:cs typeface="Times New Roman" pitchFamily="18" charset="0"/>
                        </a:rPr>
                        <a:t>Çin</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24,000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4419">
                <a:tc>
                  <a:txBody>
                    <a:bodyPr/>
                    <a:lstStyle/>
                    <a:p>
                      <a:r>
                        <a:rPr lang="tr-TR" sz="1200" b="1" dirty="0" smtClean="0">
                          <a:solidFill>
                            <a:schemeClr val="tx1"/>
                          </a:solidFill>
                          <a:latin typeface="Times New Roman" pitchFamily="18" charset="0"/>
                          <a:cs typeface="Times New Roman" pitchFamily="18" charset="0"/>
                        </a:rPr>
                        <a:t>Mısır</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0.58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5,000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8</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8131">
                <a:tc>
                  <a:txBody>
                    <a:bodyPr/>
                    <a:lstStyle/>
                    <a:p>
                      <a:r>
                        <a:rPr lang="tr-TR" sz="1200" b="1" dirty="0" smtClean="0">
                          <a:solidFill>
                            <a:schemeClr val="tx1"/>
                          </a:solidFill>
                          <a:latin typeface="Times New Roman" pitchFamily="18" charset="0"/>
                          <a:cs typeface="Times New Roman" pitchFamily="18" charset="0"/>
                        </a:rPr>
                        <a:t>İtalya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0,22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1,400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1843">
                <a:tc>
                  <a:txBody>
                    <a:bodyPr/>
                    <a:lstStyle/>
                    <a:p>
                      <a:r>
                        <a:rPr lang="tr-TR" sz="1200" b="1" dirty="0" smtClean="0">
                          <a:solidFill>
                            <a:schemeClr val="tx1"/>
                          </a:solidFill>
                          <a:latin typeface="Times New Roman" pitchFamily="18" charset="0"/>
                          <a:cs typeface="Times New Roman" pitchFamily="18" charset="0"/>
                        </a:rPr>
                        <a:t>Japonya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9,800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3547">
                <a:tc>
                  <a:txBody>
                    <a:bodyPr/>
                    <a:lstStyle/>
                    <a:p>
                      <a:r>
                        <a:rPr lang="tr-TR" sz="1200" b="1" dirty="0" smtClean="0">
                          <a:solidFill>
                            <a:schemeClr val="tx1"/>
                          </a:solidFill>
                          <a:latin typeface="Times New Roman" pitchFamily="18" charset="0"/>
                          <a:cs typeface="Times New Roman" pitchFamily="18" charset="0"/>
                        </a:rPr>
                        <a:t>Rusya Federasyonu</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7259">
                <a:tc>
                  <a:txBody>
                    <a:bodyPr/>
                    <a:lstStyle/>
                    <a:p>
                      <a:r>
                        <a:rPr lang="tr-TR" sz="1200" b="1" dirty="0" smtClean="0">
                          <a:solidFill>
                            <a:schemeClr val="tx1"/>
                          </a:solidFill>
                          <a:latin typeface="Times New Roman" pitchFamily="18" charset="0"/>
                          <a:cs typeface="Times New Roman" pitchFamily="18" charset="0"/>
                        </a:rPr>
                        <a:t>Nepal</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1,45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3,490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2,4</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0971">
                <a:tc>
                  <a:txBody>
                    <a:bodyPr/>
                    <a:lstStyle/>
                    <a:p>
                      <a:r>
                        <a:rPr lang="tr-TR" sz="1200" b="1" dirty="0" smtClean="0">
                          <a:solidFill>
                            <a:schemeClr val="tx1"/>
                          </a:solidFill>
                          <a:latin typeface="Times New Roman" pitchFamily="18" charset="0"/>
                          <a:cs typeface="Times New Roman" pitchFamily="18" charset="0"/>
                        </a:rPr>
                        <a:t>Kuzey</a:t>
                      </a:r>
                      <a:r>
                        <a:rPr lang="tr-TR" sz="1200" b="1" baseline="0" dirty="0" smtClean="0">
                          <a:solidFill>
                            <a:schemeClr val="tx1"/>
                          </a:solidFill>
                          <a:latin typeface="Times New Roman" pitchFamily="18" charset="0"/>
                          <a:cs typeface="Times New Roman" pitchFamily="18" charset="0"/>
                        </a:rPr>
                        <a:t> Kore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2,100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4683">
                <a:tc>
                  <a:txBody>
                    <a:bodyPr/>
                    <a:lstStyle/>
                    <a:p>
                      <a:r>
                        <a:rPr lang="tr-TR" sz="1200" b="1" dirty="0" smtClean="0">
                          <a:solidFill>
                            <a:schemeClr val="tx1"/>
                          </a:solidFill>
                          <a:latin typeface="Times New Roman" pitchFamily="18" charset="0"/>
                          <a:cs typeface="Times New Roman" pitchFamily="18" charset="0"/>
                        </a:rPr>
                        <a:t>Güney Kore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8,000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9</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13</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387">
                <a:tc>
                  <a:txBody>
                    <a:bodyPr/>
                    <a:lstStyle/>
                    <a:p>
                      <a:r>
                        <a:rPr lang="tr-TR" sz="1200" b="1" dirty="0" smtClean="0">
                          <a:solidFill>
                            <a:schemeClr val="tx1"/>
                          </a:solidFill>
                          <a:latin typeface="Times New Roman" pitchFamily="18" charset="0"/>
                          <a:cs typeface="Times New Roman" pitchFamily="18" charset="0"/>
                        </a:rPr>
                        <a:t>İspanya</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0,11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800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7,2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0099">
                <a:tc>
                  <a:txBody>
                    <a:bodyPr/>
                    <a:lstStyle/>
                    <a:p>
                      <a:r>
                        <a:rPr lang="tr-TR" sz="1200" b="1" dirty="0" smtClean="0">
                          <a:solidFill>
                            <a:schemeClr val="tx1"/>
                          </a:solidFill>
                          <a:latin typeface="Times New Roman" pitchFamily="18" charset="0"/>
                          <a:cs typeface="Times New Roman" pitchFamily="18" charset="0"/>
                        </a:rPr>
                        <a:t>Uruguay</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1,200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2</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3811">
                <a:tc>
                  <a:txBody>
                    <a:bodyPr/>
                    <a:lstStyle/>
                    <a:p>
                      <a:r>
                        <a:rPr lang="tr-TR" sz="1200" b="1" dirty="0" smtClean="0">
                          <a:solidFill>
                            <a:schemeClr val="tx1"/>
                          </a:solidFill>
                          <a:latin typeface="Times New Roman" pitchFamily="18" charset="0"/>
                          <a:cs typeface="Times New Roman" pitchFamily="18" charset="0"/>
                        </a:rPr>
                        <a:t>ABD</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4,500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6,5</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7</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0180">
                <a:tc>
                  <a:txBody>
                    <a:bodyPr/>
                    <a:lstStyle/>
                    <a:p>
                      <a:r>
                        <a:rPr lang="tr-TR" sz="1200" b="1" dirty="0" smtClean="0">
                          <a:solidFill>
                            <a:schemeClr val="tx1"/>
                          </a:solidFill>
                          <a:latin typeface="Times New Roman" pitchFamily="18" charset="0"/>
                          <a:cs typeface="Times New Roman" pitchFamily="18" charset="0"/>
                        </a:rPr>
                        <a:t>Türkiye</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0,11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880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8,0</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chemeClr val="tx1"/>
                          </a:solidFill>
                          <a:latin typeface="Times New Roman" pitchFamily="18" charset="0"/>
                          <a:cs typeface="Times New Roman" pitchFamily="18" charset="0"/>
                        </a:rPr>
                        <a:t>1</a:t>
                      </a:r>
                      <a:endParaRPr lang="tr-TR" sz="12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320">
                <a:tc>
                  <a:txBody>
                    <a:bodyPr/>
                    <a:lstStyle/>
                    <a:p>
                      <a:r>
                        <a:rPr lang="tr-TR" sz="1200" b="1" dirty="0" smtClean="0">
                          <a:solidFill>
                            <a:srgbClr val="0000FF"/>
                          </a:solidFill>
                          <a:latin typeface="Times New Roman" pitchFamily="18" charset="0"/>
                          <a:cs typeface="Times New Roman" pitchFamily="18" charset="0"/>
                        </a:rPr>
                        <a:t>TOPLAM</a:t>
                      </a:r>
                      <a:endParaRPr lang="tr-TR" sz="12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0000FF"/>
                          </a:solidFill>
                          <a:latin typeface="Times New Roman" pitchFamily="18" charset="0"/>
                          <a:cs typeface="Times New Roman" pitchFamily="18" charset="0"/>
                        </a:rPr>
                        <a:t>15,7</a:t>
                      </a:r>
                      <a:endParaRPr lang="tr-TR" sz="12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0000FF"/>
                          </a:solidFill>
                          <a:latin typeface="Times New Roman" pitchFamily="18" charset="0"/>
                          <a:cs typeface="Times New Roman" pitchFamily="18" charset="0"/>
                        </a:rPr>
                        <a:t>63,684</a:t>
                      </a:r>
                      <a:endParaRPr lang="tr-TR" sz="12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0000FF"/>
                          </a:solidFill>
                          <a:latin typeface="Times New Roman" pitchFamily="18" charset="0"/>
                          <a:cs typeface="Times New Roman" pitchFamily="18" charset="0"/>
                        </a:rPr>
                        <a:t>2,4-9,5</a:t>
                      </a:r>
                      <a:endParaRPr lang="tr-TR" sz="12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tr-TR" sz="1200" b="1" dirty="0" smtClean="0">
                          <a:solidFill>
                            <a:srgbClr val="0000FF"/>
                          </a:solidFill>
                          <a:latin typeface="Times New Roman" pitchFamily="18" charset="0"/>
                          <a:cs typeface="Times New Roman" pitchFamily="18" charset="0"/>
                        </a:rPr>
                        <a:t>100</a:t>
                      </a:r>
                      <a:endParaRPr lang="tr-TR" sz="12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 name="4 Tablo"/>
          <p:cNvGraphicFramePr>
            <a:graphicFrameLocks noGrp="1"/>
          </p:cNvGraphicFramePr>
          <p:nvPr/>
        </p:nvGraphicFramePr>
        <p:xfrm>
          <a:off x="8072462" y="6420827"/>
          <a:ext cx="857256" cy="365760"/>
        </p:xfrm>
        <a:graphic>
          <a:graphicData uri="http://schemas.openxmlformats.org/drawingml/2006/table">
            <a:tbl>
              <a:tblPr firstRow="1" bandRow="1">
                <a:tableStyleId>{5C22544A-7EE6-4342-B048-85BDC9FD1C3A}</a:tableStyleId>
              </a:tblPr>
              <a:tblGrid>
                <a:gridCol w="857256"/>
              </a:tblGrid>
              <a:tr h="357191">
                <a:tc>
                  <a:txBody>
                    <a:bodyPr/>
                    <a:lstStyle/>
                    <a:p>
                      <a:r>
                        <a:rPr lang="tr-TR" dirty="0" smtClean="0">
                          <a:solidFill>
                            <a:schemeClr val="tx1"/>
                          </a:solidFill>
                        </a:rPr>
                        <a:t>    52</a:t>
                      </a:r>
                      <a:endParaRPr lang="tr-TR" dirty="0">
                        <a:solidFill>
                          <a:schemeClr val="tx1"/>
                        </a:solidFill>
                      </a:endParaRPr>
                    </a:p>
                  </a:txBody>
                  <a:tcPr>
                    <a:solidFill>
                      <a:schemeClr val="bg1"/>
                    </a:solidFill>
                  </a:tcPr>
                </a:tc>
              </a:tr>
            </a:tbl>
          </a:graphicData>
        </a:graphic>
      </p:graphicFrame>
      <p:pic>
        <p:nvPicPr>
          <p:cNvPr id="6" name="Picture 2" descr="bakanlklogo"/>
          <p:cNvPicPr>
            <a:picLocks noChangeAspect="1" noChangeArrowheads="1"/>
          </p:cNvPicPr>
          <p:nvPr/>
        </p:nvPicPr>
        <p:blipFill>
          <a:blip r:embed="rId2" cstate="print"/>
          <a:srcRect/>
          <a:stretch>
            <a:fillRect/>
          </a:stretch>
        </p:blipFill>
        <p:spPr bwMode="auto">
          <a:xfrm>
            <a:off x="0" y="0"/>
            <a:ext cx="1214414" cy="857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85786" y="571480"/>
            <a:ext cx="7500990" cy="5786478"/>
          </a:xfrm>
        </p:spPr>
        <p:txBody>
          <a:bodyPr>
            <a:normAutofit fontScale="77500" lnSpcReduction="20000"/>
          </a:bodyPr>
          <a:lstStyle/>
          <a:p>
            <a:pPr algn="l"/>
            <a:r>
              <a:rPr lang="tr-TR" dirty="0" smtClean="0">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ÇELTİK PİYASA DEĞERLENDİRİLMESİ</a:t>
            </a:r>
          </a:p>
          <a:p>
            <a:pPr algn="l"/>
            <a:r>
              <a:rPr lang="tr-TR" sz="3000" b="1" dirty="0" smtClean="0">
                <a:solidFill>
                  <a:schemeClr val="tx1"/>
                </a:solidFill>
                <a:latin typeface="Times New Roman" pitchFamily="18" charset="0"/>
                <a:cs typeface="Times New Roman" pitchFamily="18" charset="0"/>
              </a:rPr>
              <a:t>	</a:t>
            </a:r>
          </a:p>
          <a:p>
            <a:pPr algn="l"/>
            <a:r>
              <a:rPr lang="tr-TR" sz="3000" b="1" dirty="0" smtClean="0">
                <a:solidFill>
                  <a:schemeClr val="tx1"/>
                </a:solidFill>
                <a:latin typeface="Times New Roman" pitchFamily="18" charset="0"/>
                <a:cs typeface="Times New Roman" pitchFamily="18" charset="0"/>
              </a:rPr>
              <a:t>	</a:t>
            </a:r>
            <a:r>
              <a:rPr lang="tr-TR" sz="3600" b="1" dirty="0" smtClean="0">
                <a:solidFill>
                  <a:schemeClr val="tx1"/>
                </a:solidFill>
                <a:latin typeface="Times New Roman" pitchFamily="18" charset="0"/>
                <a:cs typeface="Times New Roman" pitchFamily="18" charset="0"/>
              </a:rPr>
              <a:t>Çeltik hasat dönemi başlangıcında, 2017 Eylül ayında, Osmancık çeltik fiyatı, randımana göre </a:t>
            </a:r>
            <a:r>
              <a:rPr lang="tr-TR" sz="3600" b="1" dirty="0" err="1" smtClean="0">
                <a:solidFill>
                  <a:schemeClr val="tx1"/>
                </a:solidFill>
                <a:latin typeface="Times New Roman" pitchFamily="18" charset="0"/>
                <a:cs typeface="Times New Roman" pitchFamily="18" charset="0"/>
              </a:rPr>
              <a:t>Kg’mı</a:t>
            </a:r>
            <a:r>
              <a:rPr lang="tr-TR" sz="3600" b="1" dirty="0" smtClean="0">
                <a:solidFill>
                  <a:schemeClr val="tx1"/>
                </a:solidFill>
                <a:latin typeface="Times New Roman" pitchFamily="18" charset="0"/>
                <a:cs typeface="Times New Roman" pitchFamily="18" charset="0"/>
              </a:rPr>
              <a:t>, 2,0-2,2 TL, </a:t>
            </a:r>
            <a:r>
              <a:rPr lang="tr-TR" sz="3600" b="1" dirty="0" err="1" smtClean="0">
                <a:solidFill>
                  <a:schemeClr val="tx1"/>
                </a:solidFill>
                <a:latin typeface="Times New Roman" pitchFamily="18" charset="0"/>
                <a:cs typeface="Times New Roman" pitchFamily="18" charset="0"/>
              </a:rPr>
              <a:t>Luna</a:t>
            </a:r>
            <a:r>
              <a:rPr lang="tr-TR" sz="3600" b="1" dirty="0" smtClean="0">
                <a:solidFill>
                  <a:schemeClr val="tx1"/>
                </a:solidFill>
                <a:latin typeface="Times New Roman" pitchFamily="18" charset="0"/>
                <a:cs typeface="Times New Roman" pitchFamily="18" charset="0"/>
              </a:rPr>
              <a:t> 1,7-1,8 TL, </a:t>
            </a:r>
            <a:r>
              <a:rPr lang="tr-TR" sz="3600" b="1" dirty="0" err="1" smtClean="0">
                <a:solidFill>
                  <a:schemeClr val="tx1"/>
                </a:solidFill>
                <a:latin typeface="Times New Roman" pitchFamily="18" charset="0"/>
                <a:cs typeface="Times New Roman" pitchFamily="18" charset="0"/>
              </a:rPr>
              <a:t>Cammeo</a:t>
            </a:r>
            <a:r>
              <a:rPr lang="tr-TR" sz="3600" b="1" dirty="0" smtClean="0">
                <a:solidFill>
                  <a:schemeClr val="tx1"/>
                </a:solidFill>
                <a:latin typeface="Times New Roman" pitchFamily="18" charset="0"/>
                <a:cs typeface="Times New Roman" pitchFamily="18" charset="0"/>
              </a:rPr>
              <a:t> 2,2-2,3 TL ve Baldo ise 2,5 TL civarında gerçekleşmiştir. </a:t>
            </a:r>
          </a:p>
          <a:p>
            <a:pPr algn="l"/>
            <a:r>
              <a:rPr lang="tr-TR" sz="3600" b="1" dirty="0" smtClean="0">
                <a:solidFill>
                  <a:schemeClr val="tx1"/>
                </a:solidFill>
                <a:latin typeface="Times New Roman" pitchFamily="18" charset="0"/>
                <a:cs typeface="Times New Roman" pitchFamily="18" charset="0"/>
              </a:rPr>
              <a:t>	Ancak, daha sonra dünya piyasasında </a:t>
            </a:r>
            <a:r>
              <a:rPr lang="tr-TR" sz="3600" b="1" dirty="0" err="1" smtClean="0">
                <a:solidFill>
                  <a:schemeClr val="tx1"/>
                </a:solidFill>
                <a:latin typeface="Times New Roman" pitchFamily="18" charset="0"/>
                <a:cs typeface="Times New Roman" pitchFamily="18" charset="0"/>
              </a:rPr>
              <a:t>japonica</a:t>
            </a:r>
            <a:r>
              <a:rPr lang="tr-TR" sz="3600" b="1" dirty="0" smtClean="0">
                <a:solidFill>
                  <a:schemeClr val="tx1"/>
                </a:solidFill>
                <a:latin typeface="Times New Roman" pitchFamily="18" charset="0"/>
                <a:cs typeface="Times New Roman" pitchFamily="18" charset="0"/>
              </a:rPr>
              <a:t> pirinç fiyatlarında ve döviz kurlarında görülen artış sonucu, Ekim sonlarında Osmancık 2,5 TL’ye, </a:t>
            </a:r>
            <a:r>
              <a:rPr lang="tr-TR" sz="3600" b="1" dirty="0" err="1" smtClean="0">
                <a:solidFill>
                  <a:schemeClr val="tx1"/>
                </a:solidFill>
                <a:latin typeface="Times New Roman" pitchFamily="18" charset="0"/>
                <a:cs typeface="Times New Roman" pitchFamily="18" charset="0"/>
              </a:rPr>
              <a:t>Luna</a:t>
            </a:r>
            <a:r>
              <a:rPr lang="tr-TR" sz="3600" b="1" dirty="0" smtClean="0">
                <a:solidFill>
                  <a:schemeClr val="tx1"/>
                </a:solidFill>
                <a:latin typeface="Times New Roman" pitchFamily="18" charset="0"/>
                <a:cs typeface="Times New Roman" pitchFamily="18" charset="0"/>
              </a:rPr>
              <a:t> 1,9-2,0 TL ve </a:t>
            </a:r>
            <a:r>
              <a:rPr lang="tr-TR" sz="3600" b="1" dirty="0" err="1" smtClean="0">
                <a:solidFill>
                  <a:schemeClr val="tx1"/>
                </a:solidFill>
                <a:latin typeface="Times New Roman" pitchFamily="18" charset="0"/>
                <a:cs typeface="Times New Roman" pitchFamily="18" charset="0"/>
              </a:rPr>
              <a:t>Cammeo</a:t>
            </a:r>
            <a:r>
              <a:rPr lang="tr-TR" sz="3600" b="1" dirty="0" smtClean="0">
                <a:solidFill>
                  <a:schemeClr val="tx1"/>
                </a:solidFill>
                <a:latin typeface="Times New Roman" pitchFamily="18" charset="0"/>
                <a:cs typeface="Times New Roman" pitchFamily="18" charset="0"/>
              </a:rPr>
              <a:t> ise 2,8 TL’ye  yükselmiştir.</a:t>
            </a:r>
          </a:p>
          <a:p>
            <a:pPr algn="l"/>
            <a:r>
              <a:rPr lang="tr-TR" sz="3600" b="1" dirty="0" smtClean="0">
                <a:solidFill>
                  <a:schemeClr val="tx1"/>
                </a:solidFill>
                <a:latin typeface="Times New Roman" pitchFamily="18" charset="0"/>
                <a:cs typeface="Times New Roman" pitchFamily="18" charset="0"/>
              </a:rPr>
              <a:t>	Kasım ayı sonlarında, TMO’nun gümrük vergisiz 50 bin ton pirinç ithal etmesi kararından sonra, fiyatlarda bir düşme söz konusu olmuştur.</a:t>
            </a:r>
            <a:endParaRPr lang="tr-TR" sz="3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85786" y="571480"/>
            <a:ext cx="7858180" cy="5786478"/>
          </a:xfrm>
        </p:spPr>
        <p:txBody>
          <a:bodyPr>
            <a:normAutofit fontScale="85000" lnSpcReduction="10000"/>
          </a:bodyPr>
          <a:lstStyle/>
          <a:p>
            <a:pPr algn="l"/>
            <a:r>
              <a:rPr lang="tr-TR" sz="2800" b="1" dirty="0" smtClean="0">
                <a:solidFill>
                  <a:srgbClr val="FF0000"/>
                </a:solidFill>
                <a:latin typeface="Times New Roman" pitchFamily="18" charset="0"/>
                <a:cs typeface="Times New Roman" pitchFamily="18" charset="0"/>
              </a:rPr>
              <a:t>	ÇELTİK PİYASA DEĞERLENDİRİLMESİ</a:t>
            </a:r>
          </a:p>
          <a:p>
            <a:pPr algn="l"/>
            <a:r>
              <a:rPr lang="tr-TR" sz="3000" b="1" dirty="0" smtClean="0">
                <a:solidFill>
                  <a:schemeClr val="tx1"/>
                </a:solidFill>
                <a:latin typeface="Times New Roman" pitchFamily="18" charset="0"/>
                <a:cs typeface="Times New Roman" pitchFamily="18" charset="0"/>
              </a:rPr>
              <a:t>	</a:t>
            </a:r>
            <a:r>
              <a:rPr lang="tr-TR" sz="2000" b="1" dirty="0" smtClean="0">
                <a:solidFill>
                  <a:schemeClr val="tx1"/>
                </a:solidFill>
                <a:latin typeface="Times New Roman" pitchFamily="18" charset="0"/>
                <a:cs typeface="Times New Roman" pitchFamily="18" charset="0"/>
              </a:rPr>
              <a:t>2016 yılına göre, 2017 yılında çeltik fiyatlarında görülen artışın nedenlerini şu şekilde özetleyebiliriz;</a:t>
            </a:r>
          </a:p>
          <a:p>
            <a:pPr algn="l">
              <a:buFont typeface="Wingdings" pitchFamily="2" charset="2"/>
              <a:buChar char="v"/>
            </a:pPr>
            <a:r>
              <a:rPr lang="tr-TR" sz="2000" b="1" dirty="0" smtClean="0">
                <a:solidFill>
                  <a:schemeClr val="tx1"/>
                </a:solidFill>
                <a:latin typeface="Times New Roman" pitchFamily="18" charset="0"/>
                <a:cs typeface="Times New Roman" pitchFamily="18" charset="0"/>
              </a:rPr>
              <a:t>       Dünya’da </a:t>
            </a:r>
            <a:r>
              <a:rPr lang="tr-TR" sz="2000" b="1" dirty="0" err="1" smtClean="0">
                <a:solidFill>
                  <a:schemeClr val="tx1"/>
                </a:solidFill>
                <a:latin typeface="Times New Roman" pitchFamily="18" charset="0"/>
                <a:cs typeface="Times New Roman" pitchFamily="18" charset="0"/>
              </a:rPr>
              <a:t>Japonica</a:t>
            </a:r>
            <a:r>
              <a:rPr lang="tr-TR" sz="2000" b="1" dirty="0" smtClean="0">
                <a:solidFill>
                  <a:schemeClr val="tx1"/>
                </a:solidFill>
                <a:latin typeface="Times New Roman" pitchFamily="18" charset="0"/>
                <a:cs typeface="Times New Roman" pitchFamily="18" charset="0"/>
              </a:rPr>
              <a:t> pirinç üretimi yapılan ve ülkemizin pirinç ithal ettiği ülkeler olan ABD, İTALYA, ARJANTİN ve URUGUAY gibi ülkelerde </a:t>
            </a:r>
            <a:r>
              <a:rPr lang="tr-TR" sz="2000" b="1" dirty="0" err="1" smtClean="0">
                <a:solidFill>
                  <a:schemeClr val="tx1"/>
                </a:solidFill>
                <a:latin typeface="Times New Roman" pitchFamily="18" charset="0"/>
                <a:cs typeface="Times New Roman" pitchFamily="18" charset="0"/>
              </a:rPr>
              <a:t>japonica</a:t>
            </a:r>
            <a:r>
              <a:rPr lang="tr-TR" sz="2000" b="1" dirty="0" smtClean="0">
                <a:solidFill>
                  <a:schemeClr val="tx1"/>
                </a:solidFill>
                <a:latin typeface="Times New Roman" pitchFamily="18" charset="0"/>
                <a:cs typeface="Times New Roman" pitchFamily="18" charset="0"/>
              </a:rPr>
              <a:t> pirinç üretiminin azalması ve ithalat fiyatlarının yüksekliği.</a:t>
            </a:r>
          </a:p>
          <a:p>
            <a:pPr algn="l">
              <a:buFont typeface="Wingdings" pitchFamily="2" charset="2"/>
              <a:buChar char="v"/>
            </a:pPr>
            <a:r>
              <a:rPr lang="tr-TR" sz="2000" b="1" dirty="0" smtClean="0">
                <a:solidFill>
                  <a:schemeClr val="tx1"/>
                </a:solidFill>
                <a:latin typeface="Times New Roman" pitchFamily="18" charset="0"/>
                <a:cs typeface="Times New Roman" pitchFamily="18" charset="0"/>
              </a:rPr>
              <a:t>  	Döviz kurlarındaki artış, </a:t>
            </a:r>
          </a:p>
          <a:p>
            <a:pPr algn="l"/>
            <a:r>
              <a:rPr lang="tr-TR" sz="2000" b="1" dirty="0" smtClean="0">
                <a:solidFill>
                  <a:schemeClr val="tx1"/>
                </a:solidFill>
                <a:latin typeface="Times New Roman" pitchFamily="18" charset="0"/>
                <a:cs typeface="Times New Roman" pitchFamily="18" charset="0"/>
              </a:rPr>
              <a:t>           </a:t>
            </a:r>
            <a:r>
              <a:rPr lang="tr-TR" sz="2000" b="1" dirty="0" smtClean="0">
                <a:solidFill>
                  <a:srgbClr val="FF0000"/>
                </a:solidFill>
                <a:latin typeface="Times New Roman" pitchFamily="18" charset="0"/>
                <a:cs typeface="Times New Roman" pitchFamily="18" charset="0"/>
              </a:rPr>
              <a:t>Örnek ;</a:t>
            </a:r>
          </a:p>
          <a:p>
            <a:pPr algn="l"/>
            <a:r>
              <a:rPr lang="tr-TR" sz="2000" b="1" dirty="0" smtClean="0">
                <a:solidFill>
                  <a:schemeClr val="tx1"/>
                </a:solidFill>
                <a:latin typeface="Times New Roman" pitchFamily="18" charset="0"/>
                <a:cs typeface="Times New Roman" pitchFamily="18" charset="0"/>
              </a:rPr>
              <a:t>	2016 yılı kasım ayındaki ortalama döviz kuru; bir ABD Doları  3,281 TL, Osmancık çeltik fiyatı 1,8 Kg/TL’dir.</a:t>
            </a:r>
          </a:p>
          <a:p>
            <a:pPr algn="l"/>
            <a:r>
              <a:rPr lang="tr-TR" sz="2000" b="1" dirty="0" smtClean="0">
                <a:solidFill>
                  <a:schemeClr val="tx1"/>
                </a:solidFill>
                <a:latin typeface="Times New Roman" pitchFamily="18" charset="0"/>
                <a:cs typeface="Times New Roman" pitchFamily="18" charset="0"/>
              </a:rPr>
              <a:t>	1.8:3,281=  </a:t>
            </a:r>
            <a:r>
              <a:rPr lang="tr-TR" sz="2000" b="1" dirty="0" smtClean="0">
                <a:solidFill>
                  <a:srgbClr val="0033CC"/>
                </a:solidFill>
                <a:latin typeface="Times New Roman" pitchFamily="18" charset="0"/>
                <a:cs typeface="Times New Roman" pitchFamily="18" charset="0"/>
              </a:rPr>
              <a:t>0,55 Kg/USD çeltik fiyatı</a:t>
            </a:r>
          </a:p>
          <a:p>
            <a:pPr algn="l"/>
            <a:r>
              <a:rPr lang="tr-TR" sz="2000" b="1" dirty="0" smtClean="0">
                <a:solidFill>
                  <a:schemeClr val="tx1"/>
                </a:solidFill>
                <a:latin typeface="Times New Roman" pitchFamily="18" charset="0"/>
                <a:cs typeface="Times New Roman" pitchFamily="18" charset="0"/>
              </a:rPr>
              <a:t>               2017 Kasım ayı ortalama döviz kuru 3,893 TL, Osmancık çeltik</a:t>
            </a:r>
          </a:p>
          <a:p>
            <a:pPr algn="l"/>
            <a:r>
              <a:rPr lang="tr-TR" sz="2000" b="1" dirty="0" smtClean="0">
                <a:solidFill>
                  <a:schemeClr val="tx1"/>
                </a:solidFill>
                <a:latin typeface="Times New Roman" pitchFamily="18" charset="0"/>
                <a:cs typeface="Times New Roman" pitchFamily="18" charset="0"/>
              </a:rPr>
              <a:t> fiyatı 2,450 TL</a:t>
            </a:r>
          </a:p>
          <a:p>
            <a:pPr algn="l"/>
            <a:r>
              <a:rPr lang="tr-TR" sz="2000" b="1" dirty="0" smtClean="0">
                <a:solidFill>
                  <a:schemeClr val="tx1"/>
                </a:solidFill>
                <a:latin typeface="Times New Roman" pitchFamily="18" charset="0"/>
                <a:cs typeface="Times New Roman" pitchFamily="18" charset="0"/>
              </a:rPr>
              <a:t>                2.450:3.893= </a:t>
            </a:r>
            <a:r>
              <a:rPr lang="tr-TR" sz="2000" b="1" dirty="0" smtClean="0">
                <a:solidFill>
                  <a:srgbClr val="0033CC"/>
                </a:solidFill>
                <a:latin typeface="Times New Roman" pitchFamily="18" charset="0"/>
                <a:cs typeface="Times New Roman" pitchFamily="18" charset="0"/>
              </a:rPr>
              <a:t>0,63  Çeltik fiyatı.</a:t>
            </a:r>
          </a:p>
          <a:p>
            <a:pPr algn="l"/>
            <a:r>
              <a:rPr lang="tr-TR" sz="2000" b="1" dirty="0" smtClean="0">
                <a:solidFill>
                  <a:schemeClr val="tx1"/>
                </a:solidFill>
                <a:latin typeface="Times New Roman" pitchFamily="18" charset="0"/>
                <a:cs typeface="Times New Roman" pitchFamily="18" charset="0"/>
              </a:rPr>
              <a:t>	Ancak, 2016 yılında piyasada fiyat oluşumunda, TMO’nun  Ekim ayı başında piyasaya müdahale etmesi ve piyasadan 77 bin ton mahsul alması etkili olmuştur.</a:t>
            </a:r>
          </a:p>
          <a:p>
            <a:pPr algn="l"/>
            <a:r>
              <a:rPr lang="tr-TR" sz="2000" b="1" dirty="0" smtClean="0">
                <a:solidFill>
                  <a:schemeClr val="tx1"/>
                </a:solidFill>
                <a:latin typeface="Times New Roman" pitchFamily="18" charset="0"/>
                <a:cs typeface="Times New Roman" pitchFamily="18" charset="0"/>
              </a:rPr>
              <a:t>	Eğer TMO piyasaya girmemiş olsaydı, 2016 kasım ayı fiyatları daha düşük gerçekleşebilirdi. Ancak, 2017 yılında TMO piyasaya müdahale etmeden, piyasada bu fiyatlar oluşmuştur.</a:t>
            </a:r>
            <a:endParaRPr lang="tr-TR" sz="2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371600" y="1628800"/>
            <a:ext cx="6400800" cy="2304256"/>
          </a:xfrm>
        </p:spPr>
        <p:txBody>
          <a:bodyPr>
            <a:normAutofit fontScale="92500" lnSpcReduction="20000"/>
          </a:bodyPr>
          <a:lstStyle/>
          <a:p>
            <a:endParaRPr lang="tr-TR" b="1" dirty="0" smtClean="0">
              <a:solidFill>
                <a:schemeClr val="tx1"/>
              </a:solidFill>
              <a:latin typeface="Times New Roman" panose="02020603050405020304" pitchFamily="18" charset="0"/>
              <a:cs typeface="Times New Roman" panose="02020603050405020304" pitchFamily="18" charset="0"/>
            </a:endParaRPr>
          </a:p>
          <a:p>
            <a:r>
              <a:rPr lang="tr-TR" b="1" dirty="0" smtClean="0">
                <a:solidFill>
                  <a:srgbClr val="0033CC"/>
                </a:solidFill>
                <a:latin typeface="Times New Roman" panose="02020603050405020304" pitchFamily="18" charset="0"/>
                <a:cs typeface="Times New Roman" panose="02020603050405020304" pitchFamily="18" charset="0"/>
              </a:rPr>
              <a:t>ÇELTİK TARIMI </a:t>
            </a:r>
          </a:p>
          <a:p>
            <a:r>
              <a:rPr lang="tr-TR" b="1" dirty="0" smtClean="0">
                <a:solidFill>
                  <a:srgbClr val="0033CC"/>
                </a:solidFill>
                <a:latin typeface="Times New Roman" panose="02020603050405020304" pitchFamily="18" charset="0"/>
                <a:cs typeface="Times New Roman" panose="02020603050405020304" pitchFamily="18" charset="0"/>
              </a:rPr>
              <a:t>VE</a:t>
            </a:r>
          </a:p>
          <a:p>
            <a:r>
              <a:rPr lang="tr-TR" b="1" dirty="0" smtClean="0">
                <a:solidFill>
                  <a:srgbClr val="0033CC"/>
                </a:solidFill>
                <a:latin typeface="Times New Roman" panose="02020603050405020304" pitchFamily="18" charset="0"/>
                <a:cs typeface="Times New Roman" panose="02020603050405020304" pitchFamily="18" charset="0"/>
              </a:rPr>
              <a:t> PAZARLANMASINDA YAŞANAN SORUNLAR</a:t>
            </a:r>
            <a:endParaRPr lang="tr-TR"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501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14348" y="571480"/>
            <a:ext cx="7643866" cy="5067320"/>
          </a:xfrm>
        </p:spPr>
        <p:txBody>
          <a:bodyPr>
            <a:normAutofit fontScale="92500"/>
          </a:bodyPr>
          <a:lstStyle/>
          <a:p>
            <a:r>
              <a:rPr lang="tr-TR" b="1" dirty="0" smtClean="0">
                <a:solidFill>
                  <a:srgbClr val="0033CC"/>
                </a:solidFill>
                <a:latin typeface="Times New Roman" pitchFamily="18" charset="0"/>
                <a:cs typeface="Times New Roman" pitchFamily="18" charset="0"/>
              </a:rPr>
              <a:t> Çeltik Sezonunun Değerlendirilmesi</a:t>
            </a:r>
          </a:p>
          <a:p>
            <a:pPr algn="l"/>
            <a:r>
              <a:rPr lang="tr-TR" b="1" dirty="0" smtClean="0">
                <a:solidFill>
                  <a:schemeClr val="tx1"/>
                </a:solidFill>
                <a:latin typeface="Times New Roman" pitchFamily="18" charset="0"/>
                <a:cs typeface="Times New Roman" pitchFamily="18" charset="0"/>
              </a:rPr>
              <a:t> 	</a:t>
            </a:r>
            <a:r>
              <a:rPr lang="tr-TR" sz="2800" b="1" dirty="0" smtClean="0">
                <a:solidFill>
                  <a:schemeClr val="tx1"/>
                </a:solidFill>
                <a:latin typeface="Times New Roman" pitchFamily="18" charset="0"/>
                <a:cs typeface="Times New Roman" pitchFamily="18" charset="0"/>
              </a:rPr>
              <a:t>2016-2017 kışı Trakya-Marmara Bölgesinde bazı yörelerde yağışın mevsim normallerinin altında düşmesi nedeniyle, Tekirdağ ve Çanakkale’de bulunun bazı barajlar ve göletlerde su toplanması, beklenin altında gerçekleşmiştir.</a:t>
            </a:r>
          </a:p>
          <a:p>
            <a:pPr algn="l"/>
            <a:r>
              <a:rPr lang="tr-TR" sz="2800" b="1" dirty="0" smtClean="0">
                <a:solidFill>
                  <a:schemeClr val="tx1"/>
                </a:solidFill>
                <a:latin typeface="Times New Roman" pitchFamily="18" charset="0"/>
                <a:cs typeface="Times New Roman" pitchFamily="18" charset="0"/>
              </a:rPr>
              <a:t>	Bunun sonucu, Tekirdağ ilinde 30 bin, Edirne’de 10 bin ve Çanakkale’de ise 15 bin dekarlık sahada çeltik ekilememiştir. </a:t>
            </a:r>
          </a:p>
          <a:p>
            <a:pPr algn="l"/>
            <a:r>
              <a:rPr lang="tr-TR" sz="2800" b="1" dirty="0" smtClean="0">
                <a:solidFill>
                  <a:schemeClr val="tx1"/>
                </a:solidFill>
                <a:latin typeface="Times New Roman" pitchFamily="18" charset="0"/>
                <a:cs typeface="Times New Roman" pitchFamily="18" charset="0"/>
              </a:rPr>
              <a:t>     	2017 çeltik ekim alanının 110 bin hektar civarında gerçekleşmiş olduğunu tahmin ediyorum. </a:t>
            </a:r>
            <a:endParaRPr lang="tr-TR"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78450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14348" y="571480"/>
            <a:ext cx="7929618" cy="5067320"/>
          </a:xfrm>
        </p:spPr>
        <p:txBody>
          <a:bodyPr>
            <a:normAutofit lnSpcReduction="10000"/>
          </a:bodyPr>
          <a:lstStyle/>
          <a:p>
            <a:r>
              <a:rPr lang="tr-TR" b="1" dirty="0" smtClean="0">
                <a:solidFill>
                  <a:srgbClr val="0033CC"/>
                </a:solidFill>
                <a:latin typeface="Times New Roman" pitchFamily="18" charset="0"/>
                <a:cs typeface="Times New Roman" pitchFamily="18" charset="0"/>
              </a:rPr>
              <a:t>2017 Yılı  Çeltik Sezonunun Değerlendirilmesi</a:t>
            </a:r>
          </a:p>
          <a:p>
            <a:pPr algn="l"/>
            <a:r>
              <a:rPr lang="tr-TR" b="1" dirty="0" smtClean="0">
                <a:solidFill>
                  <a:schemeClr val="tx1"/>
                </a:solidFill>
                <a:latin typeface="Times New Roman" pitchFamily="18" charset="0"/>
                <a:cs typeface="Times New Roman" pitchFamily="18" charset="0"/>
              </a:rPr>
              <a:t> 	Ekim alanında meydana gelen azalmayı; Balıkesir Gönen yöresi hariç, diğer çeltik ekim alanlarımızda, 2017 yılında gerçekleşen verim artışı, bir miktar telafi etmiştir.</a:t>
            </a:r>
          </a:p>
          <a:p>
            <a:pPr algn="l"/>
            <a:r>
              <a:rPr lang="tr-TR" b="1" dirty="0" smtClean="0">
                <a:solidFill>
                  <a:schemeClr val="tx1"/>
                </a:solidFill>
                <a:latin typeface="Times New Roman" pitchFamily="18" charset="0"/>
                <a:cs typeface="Times New Roman" pitchFamily="18" charset="0"/>
              </a:rPr>
              <a:t>	2017 yılında ülkemiz çeltik üretiminin 880 bin ton civarında gerçekleşmiş olduğu düşünüyorum. </a:t>
            </a:r>
            <a:endParaRPr lang="tr-TR"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978744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14348" y="571480"/>
            <a:ext cx="7929618" cy="5067320"/>
          </a:xfrm>
        </p:spPr>
        <p:txBody>
          <a:bodyPr>
            <a:normAutofit lnSpcReduction="10000"/>
          </a:bodyPr>
          <a:lstStyle/>
          <a:p>
            <a:r>
              <a:rPr lang="tr-TR" b="1" dirty="0" smtClean="0">
                <a:solidFill>
                  <a:srgbClr val="0033CC"/>
                </a:solidFill>
                <a:latin typeface="Times New Roman" pitchFamily="18" charset="0"/>
                <a:cs typeface="Times New Roman" pitchFamily="18" charset="0"/>
              </a:rPr>
              <a:t> 2017 Yılı  Çeltik Sezonunun Değerlendirilmesi</a:t>
            </a:r>
          </a:p>
          <a:p>
            <a:pPr algn="l"/>
            <a:r>
              <a:rPr lang="tr-TR" b="1" dirty="0" smtClean="0">
                <a:solidFill>
                  <a:schemeClr val="tx1"/>
                </a:solidFill>
                <a:latin typeface="Times New Roman" pitchFamily="18" charset="0"/>
                <a:cs typeface="Times New Roman" pitchFamily="18" charset="0"/>
              </a:rPr>
              <a:t> 	 2017 yılı çeltik yetiştirme sezonunda, Balıkesir’in Gönen ve Manyas yörelerinde yaşanan yüksek sıcaklık ve nispi rutubet koşulları, çeltik mahsulünde çeltik yanıklık hastalığı enfeksiyon riskini artırmış ve olgunlaşma gün süresini kısaltmıştır.</a:t>
            </a:r>
          </a:p>
          <a:p>
            <a:pPr algn="l"/>
            <a:r>
              <a:rPr lang="tr-TR" sz="2800" b="1" dirty="0" smtClean="0">
                <a:solidFill>
                  <a:schemeClr val="tx1"/>
                </a:solidFill>
                <a:latin typeface="Times New Roman" pitchFamily="18" charset="0"/>
                <a:cs typeface="Times New Roman" pitchFamily="18" charset="0"/>
              </a:rPr>
              <a:t>	</a:t>
            </a:r>
            <a:r>
              <a:rPr lang="tr-TR" b="1" dirty="0" smtClean="0">
                <a:solidFill>
                  <a:schemeClr val="tx1"/>
                </a:solidFill>
                <a:latin typeface="Times New Roman" pitchFamily="18" charset="0"/>
                <a:cs typeface="Times New Roman" pitchFamily="18" charset="0"/>
              </a:rPr>
              <a:t>Özellikle bu kısalma, tane dolum süresinin kısalmasından kaynaklanmıştır.</a:t>
            </a:r>
            <a:endParaRPr lang="tr-TR"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58561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14348" y="571480"/>
            <a:ext cx="7929618" cy="5067320"/>
          </a:xfrm>
        </p:spPr>
        <p:txBody>
          <a:bodyPr>
            <a:normAutofit/>
          </a:bodyPr>
          <a:lstStyle/>
          <a:p>
            <a:r>
              <a:rPr lang="tr-TR" b="1" dirty="0" smtClean="0">
                <a:solidFill>
                  <a:srgbClr val="0033CC"/>
                </a:solidFill>
                <a:latin typeface="Times New Roman" pitchFamily="18" charset="0"/>
                <a:cs typeface="Times New Roman" pitchFamily="18" charset="0"/>
              </a:rPr>
              <a:t> 2017 Yılı  Çeltik Sezonunun Değerlendirilmesi</a:t>
            </a:r>
          </a:p>
          <a:p>
            <a:pPr algn="l"/>
            <a:r>
              <a:rPr lang="tr-TR" b="1" dirty="0" smtClean="0">
                <a:solidFill>
                  <a:schemeClr val="tx1"/>
                </a:solidFill>
                <a:latin typeface="Times New Roman" pitchFamily="18" charset="0"/>
                <a:cs typeface="Times New Roman" pitchFamily="18" charset="0"/>
              </a:rPr>
              <a:t> 	Bölgede yaşanan bu olumsuzluklar;</a:t>
            </a:r>
          </a:p>
          <a:p>
            <a:pPr algn="l">
              <a:buFont typeface="Wingdings" pitchFamily="2" charset="2"/>
              <a:buChar char="Ø"/>
            </a:pPr>
            <a:r>
              <a:rPr lang="tr-TR" sz="2800" b="1" dirty="0" smtClean="0">
                <a:solidFill>
                  <a:schemeClr val="tx1"/>
                </a:solidFill>
                <a:latin typeface="Times New Roman" pitchFamily="18" charset="0"/>
                <a:cs typeface="Times New Roman" pitchFamily="18" charset="0"/>
              </a:rPr>
              <a:t>      Çeltik verimini azaltmıştır,</a:t>
            </a:r>
          </a:p>
          <a:p>
            <a:pPr algn="l">
              <a:buFont typeface="Wingdings" pitchFamily="2" charset="2"/>
              <a:buChar char="Ø"/>
            </a:pPr>
            <a:r>
              <a:rPr lang="tr-TR" sz="2800" b="1" dirty="0" smtClean="0">
                <a:solidFill>
                  <a:schemeClr val="tx1"/>
                </a:solidFill>
                <a:latin typeface="Times New Roman" pitchFamily="18" charset="0"/>
                <a:cs typeface="Times New Roman" pitchFamily="18" charset="0"/>
              </a:rPr>
              <a:t>       Pirinç randımanı düşmüştür,</a:t>
            </a:r>
          </a:p>
          <a:p>
            <a:pPr algn="l">
              <a:buFont typeface="Wingdings" pitchFamily="2" charset="2"/>
              <a:buChar char="Ø"/>
            </a:pPr>
            <a:r>
              <a:rPr lang="tr-TR" sz="2800" b="1" dirty="0" smtClean="0">
                <a:solidFill>
                  <a:schemeClr val="tx1"/>
                </a:solidFill>
                <a:latin typeface="Times New Roman" pitchFamily="18" charset="0"/>
                <a:cs typeface="Times New Roman" pitchFamily="18" charset="0"/>
              </a:rPr>
              <a:t>       Pirinç 1000 tane ağırlığı azalmıştır,   </a:t>
            </a:r>
            <a:endParaRPr lang="tr-TR"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24620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785786" y="357166"/>
            <a:ext cx="8001056" cy="5572164"/>
          </a:xfrm>
        </p:spPr>
        <p:txBody>
          <a:bodyPr/>
          <a:lstStyle/>
          <a:p>
            <a:endParaRPr lang="tr-TR" b="1" dirty="0" smtClean="0"/>
          </a:p>
          <a:p>
            <a:r>
              <a:rPr lang="tr-TR" sz="3600" b="1" dirty="0" smtClean="0">
                <a:solidFill>
                  <a:srgbClr val="FF0000"/>
                </a:solidFill>
              </a:rPr>
              <a:t>GIDA GÜVENLİĞİ AÇISINDAN ÖNEMİ</a:t>
            </a:r>
            <a:endParaRPr lang="tr-TR" sz="3600" dirty="0" smtClean="0">
              <a:solidFill>
                <a:srgbClr val="FF0000"/>
              </a:solidFill>
            </a:endParaRPr>
          </a:p>
          <a:p>
            <a:pPr algn="l"/>
            <a:r>
              <a:rPr lang="tr-TR" sz="3600" dirty="0" smtClean="0">
                <a:solidFill>
                  <a:schemeClr val="tx1"/>
                </a:solidFill>
              </a:rPr>
              <a:t>	</a:t>
            </a:r>
            <a:r>
              <a:rPr lang="tr-TR" sz="3600" b="1" dirty="0" smtClean="0">
                <a:solidFill>
                  <a:schemeClr val="tx1"/>
                </a:solidFill>
                <a:latin typeface="Times New Roman" pitchFamily="18" charset="0"/>
                <a:cs typeface="Times New Roman" pitchFamily="18" charset="0"/>
              </a:rPr>
              <a:t>Dünya nüfusu, günlük ihtiyaç duyduğu kalorinin %20’sini pirinçten sağlamaktadır. Asya kıtasında bu oran %30’dur. Ancak, bazı Asya ülkelerinde günlük kalorinin  %70’den fazlası pirinçten sağlanmaktadır. </a:t>
            </a:r>
          </a:p>
          <a:p>
            <a:endParaRPr lang="tr-T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sz="3200" b="1" dirty="0" smtClean="0">
                <a:solidFill>
                  <a:srgbClr val="0033CC"/>
                </a:solidFill>
                <a:latin typeface="Times New Roman" pitchFamily="18" charset="0"/>
                <a:cs typeface="Times New Roman" pitchFamily="18" charset="0"/>
              </a:rPr>
              <a:t>2017  IMI Çeltik Çeşit Tescil Denemsi  Çeltik Verimi Sonuçları</a:t>
            </a:r>
            <a:endParaRPr lang="tr-TR" sz="3200" dirty="0">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500034" y="1153300"/>
          <a:ext cx="8143932" cy="5398008"/>
        </p:xfrm>
        <a:graphic>
          <a:graphicData uri="http://schemas.openxmlformats.org/drawingml/2006/table">
            <a:tbl>
              <a:tblPr/>
              <a:tblGrid>
                <a:gridCol w="388240"/>
                <a:gridCol w="1826338"/>
                <a:gridCol w="2000264"/>
                <a:gridCol w="1961353"/>
                <a:gridCol w="1967737"/>
              </a:tblGrid>
              <a:tr h="306555">
                <a:tc rowSpan="4" gridSpan="2">
                  <a:txBody>
                    <a:bodyPr/>
                    <a:lstStyle/>
                    <a:p>
                      <a:pPr>
                        <a:lnSpc>
                          <a:spcPct val="115000"/>
                        </a:lnSpc>
                        <a:spcAft>
                          <a:spcPts val="0"/>
                        </a:spcAft>
                      </a:pPr>
                      <a:endParaRPr lang="tr-TR" sz="1800" b="1" dirty="0">
                        <a:latin typeface="Times New Roman"/>
                        <a:ea typeface="Calibri"/>
                        <a:cs typeface="Times New Roman"/>
                      </a:endParaRPr>
                    </a:p>
                    <a:p>
                      <a:pPr>
                        <a:lnSpc>
                          <a:spcPct val="115000"/>
                        </a:lnSpc>
                        <a:spcAft>
                          <a:spcPts val="0"/>
                        </a:spcAft>
                      </a:pPr>
                      <a:endParaRPr lang="tr-TR" sz="1800" b="1" dirty="0" smtClean="0">
                        <a:latin typeface="Times New Roman"/>
                        <a:ea typeface="Calibri"/>
                        <a:cs typeface="Times New Roman"/>
                      </a:endParaRPr>
                    </a:p>
                    <a:p>
                      <a:pPr>
                        <a:lnSpc>
                          <a:spcPct val="115000"/>
                        </a:lnSpc>
                        <a:spcAft>
                          <a:spcPts val="0"/>
                        </a:spcAft>
                      </a:pPr>
                      <a:endParaRPr lang="tr-TR" sz="1800" b="1" dirty="0" smtClean="0">
                        <a:latin typeface="Times New Roman"/>
                        <a:ea typeface="Calibri"/>
                        <a:cs typeface="Times New Roman"/>
                      </a:endParaRPr>
                    </a:p>
                    <a:p>
                      <a:pPr>
                        <a:lnSpc>
                          <a:spcPct val="115000"/>
                        </a:lnSpc>
                        <a:spcAft>
                          <a:spcPts val="0"/>
                        </a:spcAft>
                      </a:pPr>
                      <a:endParaRPr lang="tr-TR" sz="1800" b="1" dirty="0" smtClean="0">
                        <a:latin typeface="Times New Roman"/>
                        <a:ea typeface="Calibri"/>
                        <a:cs typeface="Times New Roman"/>
                      </a:endParaRPr>
                    </a:p>
                    <a:p>
                      <a:pPr>
                        <a:lnSpc>
                          <a:spcPct val="115000"/>
                        </a:lnSpc>
                        <a:spcAft>
                          <a:spcPts val="0"/>
                        </a:spcAft>
                      </a:pPr>
                      <a:r>
                        <a:rPr lang="tr-TR" sz="1800" b="1" dirty="0" smtClean="0">
                          <a:latin typeface="Times New Roman"/>
                          <a:ea typeface="Calibri"/>
                          <a:cs typeface="Times New Roman"/>
                        </a:rPr>
                        <a:t>Sıra</a:t>
                      </a:r>
                      <a:endParaRPr lang="tr-TR" sz="1800" b="1" dirty="0">
                        <a:latin typeface="Calibri"/>
                        <a:ea typeface="Calibri"/>
                        <a:cs typeface="Times New Roman"/>
                      </a:endParaRPr>
                    </a:p>
                    <a:p>
                      <a:pPr>
                        <a:lnSpc>
                          <a:spcPct val="115000"/>
                        </a:lnSpc>
                        <a:spcAft>
                          <a:spcPts val="0"/>
                        </a:spcAft>
                      </a:pPr>
                      <a:r>
                        <a:rPr lang="tr-TR" sz="1800" b="1" dirty="0">
                          <a:latin typeface="Times New Roman"/>
                          <a:ea typeface="Calibri"/>
                          <a:cs typeface="Times New Roman"/>
                        </a:rPr>
                        <a:t>No</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tr-TR"/>
                    </a:p>
                  </a:txBody>
                  <a:tcPr/>
                </a:tc>
                <a:tc gridSpan="3">
                  <a:txBody>
                    <a:bodyPr/>
                    <a:lstStyle/>
                    <a:p>
                      <a:pPr algn="ctr">
                        <a:lnSpc>
                          <a:spcPct val="115000"/>
                        </a:lnSpc>
                        <a:spcAft>
                          <a:spcPts val="0"/>
                        </a:spcAft>
                      </a:pPr>
                      <a:r>
                        <a:rPr lang="tr-TR" sz="1800" b="1">
                          <a:latin typeface="Times New Roman"/>
                          <a:ea typeface="Calibri"/>
                          <a:cs typeface="Times New Roman"/>
                        </a:rPr>
                        <a:t>LOKASYONLARIN ÇELTİK VERİMLERİ  (Kg/Da)).</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306555">
                <a:tc gridSpan="2" vMerge="1">
                  <a:txBody>
                    <a:bodyPr/>
                    <a:lstStyle/>
                    <a:p>
                      <a:endParaRPr lang="tr-TR"/>
                    </a:p>
                  </a:txBody>
                  <a:tcPr/>
                </a:tc>
                <a:tc hMerge="1" vMerge="1">
                  <a:txBody>
                    <a:bodyPr/>
                    <a:lstStyle/>
                    <a:p>
                      <a:endParaRPr lang="tr-TR"/>
                    </a:p>
                  </a:txBody>
                  <a:tcPr/>
                </a:tc>
                <a:tc>
                  <a:txBody>
                    <a:bodyPr/>
                    <a:lstStyle/>
                    <a:p>
                      <a:pPr algn="ctr">
                        <a:lnSpc>
                          <a:spcPct val="115000"/>
                        </a:lnSpc>
                        <a:spcAft>
                          <a:spcPts val="0"/>
                        </a:spcAft>
                      </a:pPr>
                      <a:r>
                        <a:rPr lang="tr-TR" sz="1800" b="1">
                          <a:latin typeface="Times New Roman"/>
                          <a:ea typeface="Calibri"/>
                          <a:cs typeface="Times New Roman"/>
                        </a:rPr>
                        <a:t>Edirne (Merkez)</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800" b="1">
                          <a:latin typeface="Times New Roman"/>
                          <a:ea typeface="Calibri"/>
                          <a:cs typeface="Times New Roman"/>
                        </a:rPr>
                        <a:t>Edirne (İpsala)</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800" b="1" dirty="0">
                          <a:latin typeface="Times New Roman"/>
                          <a:ea typeface="Calibri"/>
                          <a:cs typeface="Times New Roman"/>
                        </a:rPr>
                        <a:t>Balıkesir (</a:t>
                      </a:r>
                      <a:r>
                        <a:rPr lang="tr-TR" sz="1800" b="1" dirty="0" smtClean="0">
                          <a:latin typeface="Times New Roman"/>
                          <a:ea typeface="Calibri"/>
                          <a:cs typeface="Times New Roman"/>
                        </a:rPr>
                        <a:t>Gönen)</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7373">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22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25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23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7373">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800" b="1" dirty="0">
                          <a:latin typeface="Times New Roman"/>
                          <a:ea typeface="Calibri"/>
                          <a:cs typeface="Times New Roman"/>
                        </a:rPr>
                        <a:t>Hasat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0033CC"/>
                          </a:solidFill>
                          <a:latin typeface="Times New Roman"/>
                          <a:ea typeface="Calibri"/>
                          <a:cs typeface="Times New Roman"/>
                        </a:rPr>
                        <a:t>12 </a:t>
                      </a:r>
                      <a:r>
                        <a:rPr lang="tr-TR" sz="1800" b="1" dirty="0">
                          <a:solidFill>
                            <a:srgbClr val="0033CC"/>
                          </a:solidFill>
                          <a:latin typeface="Times New Roman"/>
                          <a:ea typeface="Calibri"/>
                          <a:cs typeface="Times New Roman"/>
                        </a:rPr>
                        <a:t>Ekim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Hasat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0033CC"/>
                          </a:solidFill>
                          <a:latin typeface="Times New Roman"/>
                          <a:ea typeface="Calibri"/>
                          <a:cs typeface="Times New Roman"/>
                        </a:rPr>
                        <a:t>05 </a:t>
                      </a:r>
                      <a:r>
                        <a:rPr lang="tr-TR" sz="1800" b="1" dirty="0">
                          <a:solidFill>
                            <a:srgbClr val="0033CC"/>
                          </a:solidFill>
                          <a:latin typeface="Times New Roman"/>
                          <a:ea typeface="Calibri"/>
                          <a:cs typeface="Times New Roman"/>
                        </a:rPr>
                        <a:t>Ekim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Hasat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0033CC"/>
                          </a:solidFill>
                          <a:latin typeface="Times New Roman"/>
                          <a:ea typeface="Calibri"/>
                          <a:cs typeface="Times New Roman"/>
                        </a:rPr>
                        <a:t>27 </a:t>
                      </a:r>
                      <a:r>
                        <a:rPr lang="tr-TR" sz="1800" b="1" dirty="0">
                          <a:solidFill>
                            <a:srgbClr val="0033CC"/>
                          </a:solidFill>
                          <a:latin typeface="Times New Roman"/>
                          <a:ea typeface="Calibri"/>
                          <a:cs typeface="Times New Roman"/>
                        </a:rPr>
                        <a:t>Eylül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454">
                <a:tc>
                  <a:txBody>
                    <a:bodyPr/>
                    <a:lstStyle/>
                    <a:p>
                      <a:pPr>
                        <a:lnSpc>
                          <a:spcPct val="115000"/>
                        </a:lnSpc>
                        <a:spcAft>
                          <a:spcPts val="0"/>
                        </a:spcAft>
                      </a:pPr>
                      <a:r>
                        <a:rPr lang="tr-TR" sz="2000" b="1" dirty="0">
                          <a:latin typeface="Times New Roman"/>
                          <a:ea typeface="Calibri"/>
                          <a:cs typeface="Times New Roman"/>
                        </a:rPr>
                        <a:t>1</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Sur CL (</a:t>
                      </a:r>
                      <a:r>
                        <a:rPr lang="tr-TR" sz="1400" b="1" dirty="0" err="1">
                          <a:latin typeface="Times New Roman"/>
                          <a:ea typeface="Times New Roman"/>
                          <a:cs typeface="Times New Roman"/>
                        </a:rPr>
                        <a:t>St</a:t>
                      </a:r>
                      <a:r>
                        <a:rPr lang="tr-TR" sz="1400" b="1" dirty="0">
                          <a:latin typeface="Times New Roman"/>
                          <a:ea typeface="Times New Roman"/>
                          <a:cs typeface="Times New Roman"/>
                        </a:rPr>
                        <a:t>)</a:t>
                      </a:r>
                      <a:endParaRPr lang="tr-TR" sz="1400" b="1" dirty="0">
                        <a:latin typeface="Calibri"/>
                        <a:ea typeface="Times New Roman"/>
                        <a:cs typeface="Times New Roman"/>
                      </a:endParaRPr>
                    </a:p>
                  </a:txBody>
                  <a:tcPr marL="3810" marR="3810" marT="889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694,1</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730,2</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740,2</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48">
                <a:tc>
                  <a:txBody>
                    <a:bodyPr/>
                    <a:lstStyle/>
                    <a:p>
                      <a:pPr>
                        <a:lnSpc>
                          <a:spcPct val="115000"/>
                        </a:lnSpc>
                        <a:spcAft>
                          <a:spcPts val="0"/>
                        </a:spcAft>
                      </a:pPr>
                      <a:r>
                        <a:rPr lang="tr-TR" sz="2000" b="1" dirty="0">
                          <a:latin typeface="Times New Roman"/>
                          <a:ea typeface="Calibri"/>
                          <a:cs typeface="Times New Roman"/>
                        </a:rPr>
                        <a:t>2</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Özgür (</a:t>
                      </a:r>
                      <a:r>
                        <a:rPr lang="tr-TR" sz="1400" b="1" dirty="0" err="1">
                          <a:latin typeface="Times New Roman"/>
                          <a:ea typeface="Times New Roman"/>
                          <a:cs typeface="Times New Roman"/>
                        </a:rPr>
                        <a:t>St</a:t>
                      </a:r>
                      <a:r>
                        <a:rPr lang="tr-TR" sz="1400" b="1" dirty="0">
                          <a:latin typeface="Times New Roman"/>
                          <a:ea typeface="Times New Roman"/>
                          <a:cs typeface="Times New Roman"/>
                        </a:rPr>
                        <a:t>)</a:t>
                      </a:r>
                      <a:endParaRPr lang="tr-TR" sz="1400" b="1" dirty="0">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744,4</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654,7</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554,0</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18">
                <a:tc>
                  <a:txBody>
                    <a:bodyPr/>
                    <a:lstStyle/>
                    <a:p>
                      <a:pPr>
                        <a:lnSpc>
                          <a:spcPct val="115000"/>
                        </a:lnSpc>
                        <a:spcAft>
                          <a:spcPts val="0"/>
                        </a:spcAft>
                      </a:pPr>
                      <a:r>
                        <a:rPr lang="tr-TR" sz="2000" b="1">
                          <a:latin typeface="Times New Roman"/>
                          <a:ea typeface="Calibri"/>
                          <a:cs typeface="Times New Roman"/>
                        </a:rPr>
                        <a:t>3</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2007050-TR2530-2-1-3</a:t>
                      </a:r>
                      <a:endParaRPr lang="tr-TR" sz="1400" b="1" dirty="0">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746,5</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658,0</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600,8</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026">
                <a:tc>
                  <a:txBody>
                    <a:bodyPr/>
                    <a:lstStyle/>
                    <a:p>
                      <a:pPr>
                        <a:lnSpc>
                          <a:spcPct val="115000"/>
                        </a:lnSpc>
                        <a:spcAft>
                          <a:spcPts val="0"/>
                        </a:spcAft>
                      </a:pPr>
                      <a:r>
                        <a:rPr lang="tr-TR" sz="2000" b="1">
                          <a:latin typeface="Times New Roman"/>
                          <a:ea typeface="Calibri"/>
                          <a:cs typeface="Times New Roman"/>
                        </a:rPr>
                        <a:t>4</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dirty="0">
                          <a:latin typeface="Times New Roman"/>
                          <a:ea typeface="Calibri"/>
                          <a:cs typeface="Times New Roman"/>
                        </a:rPr>
                        <a:t>2011154-TR3093-1</a:t>
                      </a:r>
                      <a:endParaRPr lang="tr-TR" sz="1400" b="1" dirty="0">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913,0</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799,3</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769,0</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258">
                <a:tc>
                  <a:txBody>
                    <a:bodyPr/>
                    <a:lstStyle/>
                    <a:p>
                      <a:pPr>
                        <a:lnSpc>
                          <a:spcPct val="115000"/>
                        </a:lnSpc>
                        <a:spcAft>
                          <a:spcPts val="0"/>
                        </a:spcAft>
                      </a:pPr>
                      <a:r>
                        <a:rPr lang="tr-TR" sz="2000" b="1">
                          <a:latin typeface="Times New Roman"/>
                          <a:ea typeface="Calibri"/>
                          <a:cs typeface="Times New Roman"/>
                        </a:rPr>
                        <a:t>5</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dirty="0" err="1">
                          <a:latin typeface="Times New Roman"/>
                          <a:ea typeface="Calibri"/>
                          <a:cs typeface="Times New Roman"/>
                        </a:rPr>
                        <a:t>Furia</a:t>
                      </a:r>
                      <a:r>
                        <a:rPr lang="tr-TR" sz="1400" b="1" dirty="0">
                          <a:latin typeface="Times New Roman"/>
                          <a:ea typeface="Calibri"/>
                          <a:cs typeface="Times New Roman"/>
                        </a:rPr>
                        <a:t> CL</a:t>
                      </a:r>
                      <a:endParaRPr lang="tr-TR" sz="1400" b="1" dirty="0">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660,2</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819,8</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731,4</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928">
                <a:tc>
                  <a:txBody>
                    <a:bodyPr/>
                    <a:lstStyle/>
                    <a:p>
                      <a:pPr>
                        <a:lnSpc>
                          <a:spcPct val="115000"/>
                        </a:lnSpc>
                        <a:spcAft>
                          <a:spcPts val="0"/>
                        </a:spcAft>
                      </a:pPr>
                      <a:r>
                        <a:rPr lang="tr-TR" sz="2000" b="1">
                          <a:latin typeface="Times New Roman"/>
                          <a:ea typeface="Calibri"/>
                          <a:cs typeface="Times New Roman"/>
                        </a:rPr>
                        <a:t>6</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dirty="0" err="1">
                          <a:latin typeface="Times New Roman"/>
                          <a:ea typeface="Calibri"/>
                          <a:cs typeface="Times New Roman"/>
                        </a:rPr>
                        <a:t>Barone</a:t>
                      </a:r>
                      <a:r>
                        <a:rPr lang="tr-TR" sz="1400" b="1" dirty="0">
                          <a:latin typeface="Times New Roman"/>
                          <a:ea typeface="Calibri"/>
                          <a:cs typeface="Times New Roman"/>
                        </a:rPr>
                        <a:t> CL</a:t>
                      </a:r>
                      <a:endParaRPr lang="tr-TR" sz="1400" b="1" dirty="0">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720,0</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654,3</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697,3</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598">
                <a:tc>
                  <a:txBody>
                    <a:bodyPr/>
                    <a:lstStyle/>
                    <a:p>
                      <a:pPr>
                        <a:lnSpc>
                          <a:spcPct val="115000"/>
                        </a:lnSpc>
                        <a:spcAft>
                          <a:spcPts val="0"/>
                        </a:spcAft>
                      </a:pPr>
                      <a:r>
                        <a:rPr lang="tr-TR" sz="2000" b="1">
                          <a:latin typeface="Times New Roman"/>
                          <a:ea typeface="Calibri"/>
                          <a:cs typeface="Times New Roman"/>
                        </a:rPr>
                        <a:t>7</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dirty="0">
                          <a:latin typeface="Times New Roman"/>
                          <a:ea typeface="Calibri"/>
                          <a:cs typeface="Times New Roman"/>
                        </a:rPr>
                        <a:t>2011153-TR3092-1</a:t>
                      </a:r>
                      <a:endParaRPr lang="tr-TR" sz="1400" b="1" dirty="0">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708,7</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836,7</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583,0</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268">
                <a:tc>
                  <a:txBody>
                    <a:bodyPr/>
                    <a:lstStyle/>
                    <a:p>
                      <a:pPr>
                        <a:lnSpc>
                          <a:spcPct val="115000"/>
                        </a:lnSpc>
                        <a:spcAft>
                          <a:spcPts val="0"/>
                        </a:spcAft>
                      </a:pPr>
                      <a:r>
                        <a:rPr lang="tr-TR" sz="2000" b="1">
                          <a:latin typeface="Times New Roman"/>
                          <a:ea typeface="Calibri"/>
                          <a:cs typeface="Times New Roman"/>
                        </a:rPr>
                        <a:t>8</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2007020-TR2500-4-2-1</a:t>
                      </a:r>
                      <a:endParaRPr lang="tr-TR" sz="1400" b="1" dirty="0">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750,3</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724,0</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635,5</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862">
                <a:tc>
                  <a:txBody>
                    <a:bodyPr/>
                    <a:lstStyle/>
                    <a:p>
                      <a:pPr>
                        <a:lnSpc>
                          <a:spcPct val="115000"/>
                        </a:lnSpc>
                        <a:spcAft>
                          <a:spcPts val="0"/>
                        </a:spcAft>
                      </a:pPr>
                      <a:r>
                        <a:rPr lang="tr-TR" sz="2000" b="1">
                          <a:latin typeface="Times New Roman"/>
                          <a:ea typeface="Calibri"/>
                          <a:cs typeface="Times New Roman"/>
                        </a:rPr>
                        <a:t>9</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2011150-TR3089-3</a:t>
                      </a:r>
                      <a:endParaRPr lang="tr-TR" sz="1400" b="1" dirty="0">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717,5</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latin typeface="Times New Roman"/>
                          <a:ea typeface="Calibri"/>
                          <a:cs typeface="Times New Roman"/>
                        </a:rPr>
                        <a:t>887,6</a:t>
                      </a:r>
                      <a:endParaRPr lang="tr-TR" sz="20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latin typeface="Times New Roman"/>
                          <a:ea typeface="Calibri"/>
                          <a:cs typeface="Times New Roman"/>
                        </a:rPr>
                        <a:t>750,8</a:t>
                      </a:r>
                      <a:endParaRPr lang="tr-TR" sz="20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342">
                <a:tc gridSpan="2">
                  <a:txBody>
                    <a:bodyPr/>
                    <a:lstStyle/>
                    <a:p>
                      <a:pPr>
                        <a:lnSpc>
                          <a:spcPct val="115000"/>
                        </a:lnSpc>
                        <a:spcAft>
                          <a:spcPts val="0"/>
                        </a:spcAft>
                      </a:pPr>
                      <a:r>
                        <a:rPr lang="tr-TR" sz="2000" b="1" dirty="0">
                          <a:solidFill>
                            <a:srgbClr val="FF0000"/>
                          </a:solidFill>
                          <a:latin typeface="Times New Roman"/>
                          <a:ea typeface="Calibri"/>
                          <a:cs typeface="Times New Roman"/>
                        </a:rPr>
                        <a:t>ORTALAMA</a:t>
                      </a:r>
                      <a:endParaRPr lang="tr-TR" sz="20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nSpc>
                          <a:spcPct val="115000"/>
                        </a:lnSpc>
                        <a:spcAft>
                          <a:spcPts val="0"/>
                        </a:spcAft>
                      </a:pPr>
                      <a:r>
                        <a:rPr lang="tr-TR" sz="2000" b="1" dirty="0">
                          <a:solidFill>
                            <a:srgbClr val="FF0000"/>
                          </a:solidFill>
                          <a:latin typeface="Times New Roman"/>
                          <a:ea typeface="Calibri"/>
                          <a:cs typeface="Times New Roman"/>
                        </a:rPr>
                        <a:t>739,4</a:t>
                      </a:r>
                      <a:endParaRPr lang="tr-TR" sz="20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solidFill>
                            <a:srgbClr val="FF0000"/>
                          </a:solidFill>
                          <a:latin typeface="Times New Roman"/>
                          <a:ea typeface="Calibri"/>
                          <a:cs typeface="Times New Roman"/>
                        </a:rPr>
                        <a:t>751,6</a:t>
                      </a:r>
                      <a:endParaRPr lang="tr-TR" sz="20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dirty="0">
                          <a:solidFill>
                            <a:srgbClr val="FF0000"/>
                          </a:solidFill>
                          <a:latin typeface="Times New Roman"/>
                          <a:ea typeface="Calibri"/>
                          <a:cs typeface="Times New Roman"/>
                        </a:rPr>
                        <a:t>673,6</a:t>
                      </a:r>
                      <a:endParaRPr lang="tr-TR" sz="20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66536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14290"/>
            <a:ext cx="8643998" cy="785818"/>
          </a:xfrm>
        </p:spPr>
        <p:txBody>
          <a:bodyPr>
            <a:noAutofit/>
          </a:bodyPr>
          <a:lstStyle/>
          <a:p>
            <a:r>
              <a:rPr lang="tr-TR" sz="3200" b="1" dirty="0" smtClean="0">
                <a:solidFill>
                  <a:srgbClr val="0033CC"/>
                </a:solidFill>
                <a:latin typeface="Times New Roman" pitchFamily="18" charset="0"/>
                <a:cs typeface="Times New Roman" pitchFamily="18" charset="0"/>
              </a:rPr>
              <a:t>2017  IMI Çeltik Çeşit Tescil Denemsi Pirinç Randımanı  Sonuçları</a:t>
            </a:r>
            <a:endParaRPr lang="tr-TR" sz="3200" b="1" dirty="0">
              <a:solidFill>
                <a:srgbClr val="0033CC"/>
              </a:solidFill>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428597" y="1428736"/>
          <a:ext cx="8358247" cy="5047488"/>
        </p:xfrm>
        <a:graphic>
          <a:graphicData uri="http://schemas.openxmlformats.org/drawingml/2006/table">
            <a:tbl>
              <a:tblPr/>
              <a:tblGrid>
                <a:gridCol w="328861"/>
                <a:gridCol w="1816175"/>
                <a:gridCol w="2027272"/>
                <a:gridCol w="2166421"/>
                <a:gridCol w="2019518"/>
              </a:tblGrid>
              <a:tr h="277756">
                <a:tc rowSpan="4" gridSpan="2">
                  <a:txBody>
                    <a:bodyPr/>
                    <a:lstStyle/>
                    <a:p>
                      <a:pPr>
                        <a:lnSpc>
                          <a:spcPct val="115000"/>
                        </a:lnSpc>
                        <a:spcAft>
                          <a:spcPts val="0"/>
                        </a:spcAft>
                      </a:pPr>
                      <a:endParaRPr lang="tr-TR" sz="1800" b="1" dirty="0">
                        <a:latin typeface="Times New Roman"/>
                        <a:ea typeface="Calibri"/>
                        <a:cs typeface="Times New Roman"/>
                      </a:endParaRPr>
                    </a:p>
                    <a:p>
                      <a:pPr>
                        <a:lnSpc>
                          <a:spcPct val="115000"/>
                        </a:lnSpc>
                        <a:spcAft>
                          <a:spcPts val="0"/>
                        </a:spcAft>
                      </a:pPr>
                      <a:r>
                        <a:rPr lang="tr-TR" sz="1800" b="1" dirty="0">
                          <a:latin typeface="Times New Roman"/>
                          <a:ea typeface="Calibri"/>
                          <a:cs typeface="Times New Roman"/>
                        </a:rPr>
                        <a:t>Sıra</a:t>
                      </a:r>
                      <a:endParaRPr lang="tr-TR" sz="1800" b="1" dirty="0">
                        <a:latin typeface="Calibri"/>
                        <a:ea typeface="Calibri"/>
                        <a:cs typeface="Times New Roman"/>
                      </a:endParaRPr>
                    </a:p>
                    <a:p>
                      <a:pPr>
                        <a:lnSpc>
                          <a:spcPct val="115000"/>
                        </a:lnSpc>
                        <a:spcAft>
                          <a:spcPts val="0"/>
                        </a:spcAft>
                      </a:pPr>
                      <a:r>
                        <a:rPr lang="tr-TR" sz="1800" b="1" dirty="0">
                          <a:latin typeface="Times New Roman"/>
                          <a:ea typeface="Calibri"/>
                          <a:cs typeface="Times New Roman"/>
                        </a:rPr>
                        <a:t>No</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tr-TR"/>
                    </a:p>
                  </a:txBody>
                  <a:tcPr/>
                </a:tc>
                <a:tc gridSpan="3">
                  <a:txBody>
                    <a:bodyPr/>
                    <a:lstStyle/>
                    <a:p>
                      <a:pPr algn="ctr">
                        <a:lnSpc>
                          <a:spcPct val="115000"/>
                        </a:lnSpc>
                        <a:spcAft>
                          <a:spcPts val="0"/>
                        </a:spcAft>
                      </a:pPr>
                      <a:r>
                        <a:rPr lang="tr-TR" sz="1800" b="1" dirty="0">
                          <a:latin typeface="Times New Roman"/>
                          <a:ea typeface="Calibri"/>
                          <a:cs typeface="Times New Roman"/>
                        </a:rPr>
                        <a:t>LOKASYONLARIN KIRIKSIZ PİRİNÇ RANDIMANI (%).</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277756">
                <a:tc gridSpan="2" vMerge="1">
                  <a:txBody>
                    <a:bodyPr/>
                    <a:lstStyle/>
                    <a:p>
                      <a:endParaRPr lang="tr-TR"/>
                    </a:p>
                  </a:txBody>
                  <a:tcPr/>
                </a:tc>
                <a:tc hMerge="1" vMerge="1">
                  <a:txBody>
                    <a:bodyPr/>
                    <a:lstStyle/>
                    <a:p>
                      <a:endParaRPr lang="tr-TR"/>
                    </a:p>
                  </a:txBody>
                  <a:tcPr/>
                </a:tc>
                <a:tc>
                  <a:txBody>
                    <a:bodyPr/>
                    <a:lstStyle/>
                    <a:p>
                      <a:pPr algn="ctr">
                        <a:lnSpc>
                          <a:spcPct val="115000"/>
                        </a:lnSpc>
                        <a:spcAft>
                          <a:spcPts val="0"/>
                        </a:spcAft>
                      </a:pPr>
                      <a:r>
                        <a:rPr lang="tr-TR" sz="1800" b="1" dirty="0">
                          <a:latin typeface="Times New Roman"/>
                          <a:ea typeface="Calibri"/>
                          <a:cs typeface="Times New Roman"/>
                        </a:rPr>
                        <a:t>Edirne (Merkez)</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800" b="1">
                          <a:latin typeface="Times New Roman"/>
                          <a:ea typeface="Calibri"/>
                          <a:cs typeface="Times New Roman"/>
                        </a:rPr>
                        <a:t>Edirne (İpsala)</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800" b="1">
                          <a:latin typeface="Times New Roman"/>
                          <a:ea typeface="Calibri"/>
                          <a:cs typeface="Times New Roman"/>
                        </a:rPr>
                        <a:t>Balıkesir (Gönen</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4316">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22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25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Ekim Tarihi   : </a:t>
                      </a:r>
                      <a:endParaRPr lang="tr-TR" sz="1800" b="1" dirty="0" smtClean="0">
                        <a:latin typeface="Times New Roman"/>
                        <a:ea typeface="Calibri"/>
                        <a:cs typeface="Times New Roman"/>
                      </a:endParaRPr>
                    </a:p>
                    <a:p>
                      <a:pPr>
                        <a:lnSpc>
                          <a:spcPct val="115000"/>
                        </a:lnSpc>
                        <a:spcAft>
                          <a:spcPts val="0"/>
                        </a:spcAft>
                      </a:pPr>
                      <a:r>
                        <a:rPr lang="tr-TR" sz="1800" b="1" dirty="0" smtClean="0">
                          <a:solidFill>
                            <a:srgbClr val="FF0000"/>
                          </a:solidFill>
                          <a:latin typeface="Times New Roman"/>
                          <a:ea typeface="Calibri"/>
                          <a:cs typeface="Times New Roman"/>
                        </a:rPr>
                        <a:t>23 </a:t>
                      </a:r>
                      <a:r>
                        <a:rPr lang="tr-TR" sz="1800" b="1" dirty="0">
                          <a:solidFill>
                            <a:srgbClr val="FF0000"/>
                          </a:solidFill>
                          <a:latin typeface="Times New Roman"/>
                          <a:ea typeface="Calibri"/>
                          <a:cs typeface="Times New Roman"/>
                        </a:rPr>
                        <a:t>Mayıs 2017</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4316">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800" b="1" dirty="0">
                          <a:latin typeface="Times New Roman"/>
                          <a:ea typeface="Calibri"/>
                          <a:cs typeface="Times New Roman"/>
                        </a:rPr>
                        <a:t>Hasat Tarihi  </a:t>
                      </a:r>
                      <a:r>
                        <a:rPr lang="tr-TR" sz="1800" b="1" dirty="0" smtClean="0">
                          <a:latin typeface="Times New Roman"/>
                          <a:ea typeface="Calibri"/>
                          <a:cs typeface="Times New Roman"/>
                        </a:rPr>
                        <a:t>:</a:t>
                      </a:r>
                    </a:p>
                    <a:p>
                      <a:pPr>
                        <a:lnSpc>
                          <a:spcPct val="115000"/>
                        </a:lnSpc>
                        <a:spcAft>
                          <a:spcPts val="0"/>
                        </a:spcAft>
                      </a:pPr>
                      <a:r>
                        <a:rPr lang="tr-TR" sz="1800" b="1" dirty="0" smtClean="0">
                          <a:latin typeface="Times New Roman"/>
                          <a:ea typeface="Calibri"/>
                          <a:cs typeface="Times New Roman"/>
                        </a:rPr>
                        <a:t> </a:t>
                      </a:r>
                      <a:r>
                        <a:rPr lang="tr-TR" sz="1800" b="1" dirty="0">
                          <a:solidFill>
                            <a:srgbClr val="0033CC"/>
                          </a:solidFill>
                          <a:latin typeface="Times New Roman"/>
                          <a:ea typeface="Calibri"/>
                          <a:cs typeface="Times New Roman"/>
                        </a:rPr>
                        <a:t>12 Ekim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Hasat Tarihi  </a:t>
                      </a:r>
                      <a:r>
                        <a:rPr lang="tr-TR" sz="1800" b="1" dirty="0" smtClean="0">
                          <a:latin typeface="Times New Roman"/>
                          <a:ea typeface="Calibri"/>
                          <a:cs typeface="Times New Roman"/>
                        </a:rPr>
                        <a:t>:</a:t>
                      </a:r>
                    </a:p>
                    <a:p>
                      <a:pPr>
                        <a:lnSpc>
                          <a:spcPct val="115000"/>
                        </a:lnSpc>
                        <a:spcAft>
                          <a:spcPts val="0"/>
                        </a:spcAft>
                      </a:pPr>
                      <a:r>
                        <a:rPr lang="tr-TR" sz="1800" b="1" dirty="0" smtClean="0">
                          <a:latin typeface="Times New Roman"/>
                          <a:ea typeface="Calibri"/>
                          <a:cs typeface="Times New Roman"/>
                        </a:rPr>
                        <a:t> </a:t>
                      </a:r>
                      <a:r>
                        <a:rPr lang="tr-TR" sz="1800" b="1" dirty="0">
                          <a:solidFill>
                            <a:srgbClr val="0033CC"/>
                          </a:solidFill>
                          <a:latin typeface="Times New Roman"/>
                          <a:ea typeface="Calibri"/>
                          <a:cs typeface="Times New Roman"/>
                        </a:rPr>
                        <a:t>05 Ekim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Hasat Tarihi  </a:t>
                      </a:r>
                      <a:r>
                        <a:rPr lang="tr-TR" sz="1800" b="1" dirty="0" smtClean="0">
                          <a:latin typeface="Times New Roman"/>
                          <a:ea typeface="Calibri"/>
                          <a:cs typeface="Times New Roman"/>
                        </a:rPr>
                        <a:t>:</a:t>
                      </a:r>
                    </a:p>
                    <a:p>
                      <a:pPr>
                        <a:lnSpc>
                          <a:spcPct val="115000"/>
                        </a:lnSpc>
                        <a:spcAft>
                          <a:spcPts val="0"/>
                        </a:spcAft>
                      </a:pPr>
                      <a:r>
                        <a:rPr lang="tr-TR" sz="1800" b="1" dirty="0" smtClean="0">
                          <a:latin typeface="Times New Roman"/>
                          <a:ea typeface="Calibri"/>
                          <a:cs typeface="Times New Roman"/>
                        </a:rPr>
                        <a:t> </a:t>
                      </a:r>
                      <a:r>
                        <a:rPr lang="tr-TR" sz="1800" b="1" dirty="0">
                          <a:solidFill>
                            <a:srgbClr val="0033CC"/>
                          </a:solidFill>
                          <a:latin typeface="Times New Roman"/>
                          <a:ea typeface="Calibri"/>
                          <a:cs typeface="Times New Roman"/>
                        </a:rPr>
                        <a:t>27 Eylül 2017</a:t>
                      </a:r>
                      <a:endParaRPr lang="tr-TR" sz="18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56">
                <a:tc>
                  <a:txBody>
                    <a:bodyPr/>
                    <a:lstStyle/>
                    <a:p>
                      <a:pPr>
                        <a:lnSpc>
                          <a:spcPct val="115000"/>
                        </a:lnSpc>
                        <a:spcAft>
                          <a:spcPts val="0"/>
                        </a:spcAft>
                      </a:pPr>
                      <a:r>
                        <a:rPr lang="tr-TR" sz="1800" b="1" dirty="0">
                          <a:latin typeface="Times New Roman"/>
                          <a:ea typeface="Calibri"/>
                          <a:cs typeface="Times New Roman"/>
                        </a:rPr>
                        <a:t>1</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Sur CL (</a:t>
                      </a:r>
                      <a:r>
                        <a:rPr lang="tr-TR" sz="1400" b="1" dirty="0" err="1">
                          <a:latin typeface="Times New Roman"/>
                          <a:ea typeface="Times New Roman"/>
                          <a:cs typeface="Times New Roman"/>
                        </a:rPr>
                        <a:t>St</a:t>
                      </a:r>
                      <a:r>
                        <a:rPr lang="tr-TR" sz="1400" b="1" dirty="0">
                          <a:latin typeface="Times New Roman"/>
                          <a:ea typeface="Times New Roman"/>
                          <a:cs typeface="Times New Roman"/>
                        </a:rPr>
                        <a:t>)</a:t>
                      </a:r>
                      <a:endParaRPr lang="tr-TR" sz="1400" b="1" dirty="0">
                        <a:latin typeface="Calibri"/>
                        <a:ea typeface="Times New Roman"/>
                        <a:cs typeface="Times New Roman"/>
                      </a:endParaRPr>
                    </a:p>
                  </a:txBody>
                  <a:tcPr marL="3810" marR="3810" marT="889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60,4</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68,2</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63,3</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616">
                <a:tc>
                  <a:txBody>
                    <a:bodyPr/>
                    <a:lstStyle/>
                    <a:p>
                      <a:pPr>
                        <a:lnSpc>
                          <a:spcPct val="115000"/>
                        </a:lnSpc>
                        <a:spcAft>
                          <a:spcPts val="0"/>
                        </a:spcAft>
                      </a:pPr>
                      <a:r>
                        <a:rPr lang="tr-TR" sz="1800" b="1">
                          <a:latin typeface="Times New Roman"/>
                          <a:ea typeface="Calibri"/>
                          <a:cs typeface="Times New Roman"/>
                        </a:rPr>
                        <a:t>2</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a:ea typeface="Times New Roman"/>
                          <a:cs typeface="Times New Roman"/>
                        </a:rPr>
                        <a:t>Özgür (St)</a:t>
                      </a:r>
                      <a:endParaRPr lang="tr-TR" sz="1400" b="1">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72,0</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69,3</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66,7</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340">
                <a:tc>
                  <a:txBody>
                    <a:bodyPr/>
                    <a:lstStyle/>
                    <a:p>
                      <a:pPr>
                        <a:lnSpc>
                          <a:spcPct val="115000"/>
                        </a:lnSpc>
                        <a:spcAft>
                          <a:spcPts val="0"/>
                        </a:spcAft>
                      </a:pPr>
                      <a:r>
                        <a:rPr lang="tr-TR" sz="1800" b="1">
                          <a:latin typeface="Times New Roman"/>
                          <a:ea typeface="Calibri"/>
                          <a:cs typeface="Times New Roman"/>
                        </a:rPr>
                        <a:t>3</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a:ea typeface="Times New Roman"/>
                          <a:cs typeface="Times New Roman"/>
                        </a:rPr>
                        <a:t>2007050-TR2530-2-1-3</a:t>
                      </a:r>
                      <a:endParaRPr lang="tr-TR" sz="1400" b="1">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70,2</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69,8</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63,8</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626">
                <a:tc>
                  <a:txBody>
                    <a:bodyPr/>
                    <a:lstStyle/>
                    <a:p>
                      <a:pPr>
                        <a:lnSpc>
                          <a:spcPct val="115000"/>
                        </a:lnSpc>
                        <a:spcAft>
                          <a:spcPts val="0"/>
                        </a:spcAft>
                      </a:pPr>
                      <a:r>
                        <a:rPr lang="tr-TR" sz="1800" b="1">
                          <a:latin typeface="Times New Roman"/>
                          <a:ea typeface="Calibri"/>
                          <a:cs typeface="Times New Roman"/>
                        </a:rPr>
                        <a:t>4</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a:ea typeface="Calibri"/>
                          <a:cs typeface="Times New Roman"/>
                        </a:rPr>
                        <a:t>2011154-TR3093-1</a:t>
                      </a:r>
                      <a:endParaRPr lang="tr-TR" sz="1400" b="1">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58,6</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67,1</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61,6</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72">
                <a:tc>
                  <a:txBody>
                    <a:bodyPr/>
                    <a:lstStyle/>
                    <a:p>
                      <a:pPr>
                        <a:lnSpc>
                          <a:spcPct val="115000"/>
                        </a:lnSpc>
                        <a:spcAft>
                          <a:spcPts val="0"/>
                        </a:spcAft>
                      </a:pPr>
                      <a:r>
                        <a:rPr lang="tr-TR" sz="1800" b="1">
                          <a:latin typeface="Times New Roman"/>
                          <a:ea typeface="Calibri"/>
                          <a:cs typeface="Times New Roman"/>
                        </a:rPr>
                        <a:t>5</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a:ea typeface="Calibri"/>
                          <a:cs typeface="Times New Roman"/>
                        </a:rPr>
                        <a:t>Furia CL</a:t>
                      </a:r>
                      <a:endParaRPr lang="tr-TR" sz="1400" b="1">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66,5</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66,7</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67,1</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196">
                <a:tc>
                  <a:txBody>
                    <a:bodyPr/>
                    <a:lstStyle/>
                    <a:p>
                      <a:pPr>
                        <a:lnSpc>
                          <a:spcPct val="115000"/>
                        </a:lnSpc>
                        <a:spcAft>
                          <a:spcPts val="0"/>
                        </a:spcAft>
                      </a:pPr>
                      <a:r>
                        <a:rPr lang="tr-TR" sz="1800" b="1">
                          <a:latin typeface="Times New Roman"/>
                          <a:ea typeface="Calibri"/>
                          <a:cs typeface="Times New Roman"/>
                        </a:rPr>
                        <a:t>6</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a:ea typeface="Calibri"/>
                          <a:cs typeface="Times New Roman"/>
                        </a:rPr>
                        <a:t>Barone CL</a:t>
                      </a:r>
                      <a:endParaRPr lang="tr-TR" sz="1400" b="1">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65,9</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66,9</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64,7</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482">
                <a:tc>
                  <a:txBody>
                    <a:bodyPr/>
                    <a:lstStyle/>
                    <a:p>
                      <a:pPr>
                        <a:lnSpc>
                          <a:spcPct val="115000"/>
                        </a:lnSpc>
                        <a:spcAft>
                          <a:spcPts val="0"/>
                        </a:spcAft>
                      </a:pPr>
                      <a:r>
                        <a:rPr lang="tr-TR" sz="1800" b="1">
                          <a:latin typeface="Times New Roman"/>
                          <a:ea typeface="Calibri"/>
                          <a:cs typeface="Times New Roman"/>
                        </a:rPr>
                        <a:t>7</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a:ea typeface="Calibri"/>
                          <a:cs typeface="Times New Roman"/>
                        </a:rPr>
                        <a:t>2011153-TR3092-1</a:t>
                      </a:r>
                      <a:endParaRPr lang="tr-TR" sz="1400" b="1">
                        <a:latin typeface="Calibri"/>
                        <a:ea typeface="Calibri"/>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68,5</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69,9</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51,3</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768">
                <a:tc>
                  <a:txBody>
                    <a:bodyPr/>
                    <a:lstStyle/>
                    <a:p>
                      <a:pPr>
                        <a:lnSpc>
                          <a:spcPct val="115000"/>
                        </a:lnSpc>
                        <a:spcAft>
                          <a:spcPts val="0"/>
                        </a:spcAft>
                      </a:pPr>
                      <a:r>
                        <a:rPr lang="tr-TR" sz="1800" b="1">
                          <a:latin typeface="Times New Roman"/>
                          <a:ea typeface="Calibri"/>
                          <a:cs typeface="Times New Roman"/>
                        </a:rPr>
                        <a:t>8</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a:ea typeface="Times New Roman"/>
                          <a:cs typeface="Times New Roman"/>
                        </a:rPr>
                        <a:t>2007020-TR2500-4-2-1</a:t>
                      </a:r>
                      <a:endParaRPr lang="tr-TR" sz="1400" b="1">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63,8</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68,5</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62,7</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56">
                <a:tc>
                  <a:txBody>
                    <a:bodyPr/>
                    <a:lstStyle/>
                    <a:p>
                      <a:pPr>
                        <a:lnSpc>
                          <a:spcPct val="115000"/>
                        </a:lnSpc>
                        <a:spcAft>
                          <a:spcPts val="0"/>
                        </a:spcAft>
                      </a:pPr>
                      <a:r>
                        <a:rPr lang="tr-TR" sz="1800" b="1">
                          <a:latin typeface="Times New Roman"/>
                          <a:ea typeface="Calibri"/>
                          <a:cs typeface="Times New Roman"/>
                        </a:rPr>
                        <a:t>9</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a:ea typeface="Times New Roman"/>
                          <a:cs typeface="Times New Roman"/>
                        </a:rPr>
                        <a:t>2011150-TR3089-3</a:t>
                      </a:r>
                      <a:endParaRPr lang="tr-TR" sz="1400" b="1" dirty="0">
                        <a:latin typeface="Calibri"/>
                        <a:ea typeface="Times New Roman"/>
                        <a:cs typeface="Times New Roman"/>
                      </a:endParaRP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68,2</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a:latin typeface="Times New Roman"/>
                          <a:ea typeface="Calibri"/>
                          <a:cs typeface="Times New Roman"/>
                        </a:rPr>
                        <a:t>67,7</a:t>
                      </a:r>
                      <a:endParaRPr lang="tr-TR" sz="18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latin typeface="Times New Roman"/>
                          <a:ea typeface="Calibri"/>
                          <a:cs typeface="Times New Roman"/>
                        </a:rPr>
                        <a:t>67,1</a:t>
                      </a:r>
                      <a:endParaRPr lang="tr-TR" sz="18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756">
                <a:tc gridSpan="2">
                  <a:txBody>
                    <a:bodyPr/>
                    <a:lstStyle/>
                    <a:p>
                      <a:pPr>
                        <a:lnSpc>
                          <a:spcPct val="115000"/>
                        </a:lnSpc>
                        <a:spcAft>
                          <a:spcPts val="0"/>
                        </a:spcAft>
                      </a:pPr>
                      <a:r>
                        <a:rPr lang="tr-TR" sz="1800" b="1" dirty="0">
                          <a:solidFill>
                            <a:srgbClr val="FF0000"/>
                          </a:solidFill>
                          <a:latin typeface="Times New Roman"/>
                          <a:ea typeface="Calibri"/>
                          <a:cs typeface="Times New Roman"/>
                        </a:rPr>
                        <a:t>ORTALAMA</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nSpc>
                          <a:spcPct val="115000"/>
                        </a:lnSpc>
                        <a:spcAft>
                          <a:spcPts val="0"/>
                        </a:spcAft>
                      </a:pPr>
                      <a:r>
                        <a:rPr lang="tr-TR" sz="1800" b="1" dirty="0">
                          <a:solidFill>
                            <a:srgbClr val="FF0000"/>
                          </a:solidFill>
                          <a:latin typeface="Times New Roman"/>
                          <a:ea typeface="Calibri"/>
                          <a:cs typeface="Times New Roman"/>
                        </a:rPr>
                        <a:t>66,0</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solidFill>
                            <a:srgbClr val="FF0000"/>
                          </a:solidFill>
                          <a:latin typeface="Times New Roman"/>
                          <a:ea typeface="Calibri"/>
                          <a:cs typeface="Times New Roman"/>
                        </a:rPr>
                        <a:t>68,2</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800" b="1" dirty="0">
                          <a:solidFill>
                            <a:srgbClr val="FF0000"/>
                          </a:solidFill>
                          <a:latin typeface="Times New Roman"/>
                          <a:ea typeface="Calibri"/>
                          <a:cs typeface="Times New Roman"/>
                        </a:rPr>
                        <a:t>63,1</a:t>
                      </a:r>
                      <a:endParaRPr lang="tr-TR" sz="18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122399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sz="3200" b="1" dirty="0" smtClean="0">
                <a:solidFill>
                  <a:srgbClr val="0033CC"/>
                </a:solidFill>
                <a:latin typeface="Times New Roman" pitchFamily="18" charset="0"/>
                <a:cs typeface="Times New Roman" pitchFamily="18" charset="0"/>
              </a:rPr>
              <a:t>2017  IMI Çeltik Çeşit Tescil Denemsi Pirinç 1000 Tane Ağırlığı  Sonuçları</a:t>
            </a:r>
            <a:endParaRPr lang="tr-TR" sz="3200" dirty="0">
              <a:latin typeface="Times New Roman" pitchFamily="18" charset="0"/>
              <a:cs typeface="Times New Roman" pitchFamily="18" charset="0"/>
            </a:endParaRPr>
          </a:p>
        </p:txBody>
      </p:sp>
      <p:graphicFrame>
        <p:nvGraphicFramePr>
          <p:cNvPr id="3" name="2 Tablo"/>
          <p:cNvGraphicFramePr>
            <a:graphicFrameLocks noGrp="1"/>
          </p:cNvGraphicFramePr>
          <p:nvPr/>
        </p:nvGraphicFramePr>
        <p:xfrm>
          <a:off x="642909" y="1214424"/>
          <a:ext cx="8001056" cy="4889759"/>
        </p:xfrm>
        <a:graphic>
          <a:graphicData uri="http://schemas.openxmlformats.org/drawingml/2006/table">
            <a:tbl>
              <a:tblPr/>
              <a:tblGrid>
                <a:gridCol w="402120"/>
                <a:gridCol w="2026773"/>
                <a:gridCol w="2000264"/>
                <a:gridCol w="1857388"/>
                <a:gridCol w="1714511"/>
              </a:tblGrid>
              <a:tr h="315191">
                <a:tc rowSpan="4" gridSpan="2">
                  <a:txBody>
                    <a:bodyPr/>
                    <a:lstStyle/>
                    <a:p>
                      <a:pPr>
                        <a:lnSpc>
                          <a:spcPct val="115000"/>
                        </a:lnSpc>
                        <a:spcAft>
                          <a:spcPts val="0"/>
                        </a:spcAft>
                      </a:pPr>
                      <a:endParaRPr lang="tr-TR" sz="1600" b="1" dirty="0">
                        <a:latin typeface="Times New Roman"/>
                        <a:ea typeface="Calibri"/>
                        <a:cs typeface="Times New Roman"/>
                      </a:endParaRPr>
                    </a:p>
                    <a:p>
                      <a:pPr>
                        <a:lnSpc>
                          <a:spcPct val="115000"/>
                        </a:lnSpc>
                        <a:spcAft>
                          <a:spcPts val="0"/>
                        </a:spcAft>
                      </a:pPr>
                      <a:r>
                        <a:rPr lang="tr-TR" sz="1600" b="1" dirty="0">
                          <a:latin typeface="Times New Roman"/>
                          <a:ea typeface="Calibri"/>
                          <a:cs typeface="Times New Roman"/>
                        </a:rPr>
                        <a:t>Sıra</a:t>
                      </a:r>
                      <a:endParaRPr lang="tr-TR" sz="1600" b="1" dirty="0">
                        <a:latin typeface="Calibri"/>
                        <a:ea typeface="Calibri"/>
                        <a:cs typeface="Times New Roman"/>
                      </a:endParaRPr>
                    </a:p>
                    <a:p>
                      <a:pPr>
                        <a:lnSpc>
                          <a:spcPct val="115000"/>
                        </a:lnSpc>
                        <a:spcAft>
                          <a:spcPts val="0"/>
                        </a:spcAft>
                      </a:pPr>
                      <a:r>
                        <a:rPr lang="tr-TR" sz="1600" b="1" dirty="0">
                          <a:latin typeface="Times New Roman"/>
                          <a:ea typeface="Calibri"/>
                          <a:cs typeface="Times New Roman"/>
                        </a:rPr>
                        <a:t>No</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tr-TR"/>
                    </a:p>
                  </a:txBody>
                  <a:tcPr/>
                </a:tc>
                <a:tc gridSpan="3">
                  <a:txBody>
                    <a:bodyPr/>
                    <a:lstStyle/>
                    <a:p>
                      <a:pPr algn="ctr">
                        <a:lnSpc>
                          <a:spcPct val="115000"/>
                        </a:lnSpc>
                        <a:spcAft>
                          <a:spcPts val="0"/>
                        </a:spcAft>
                      </a:pPr>
                      <a:r>
                        <a:rPr lang="tr-TR" sz="1600" b="1">
                          <a:latin typeface="Times New Roman"/>
                          <a:ea typeface="Calibri"/>
                          <a:cs typeface="Times New Roman"/>
                        </a:rPr>
                        <a:t>LOKASYONLARIN PİRİNÇ 1000 TANE AĞIRLIĞI DEĞERLERİ (gr).</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315191">
                <a:tc gridSpan="2" vMerge="1">
                  <a:txBody>
                    <a:bodyPr/>
                    <a:lstStyle/>
                    <a:p>
                      <a:endParaRPr lang="tr-TR"/>
                    </a:p>
                  </a:txBody>
                  <a:tcPr/>
                </a:tc>
                <a:tc hMerge="1" vMerge="1">
                  <a:txBody>
                    <a:bodyPr/>
                    <a:lstStyle/>
                    <a:p>
                      <a:endParaRPr lang="tr-TR"/>
                    </a:p>
                  </a:txBody>
                  <a:tcPr/>
                </a:tc>
                <a:tc>
                  <a:txBody>
                    <a:bodyPr/>
                    <a:lstStyle/>
                    <a:p>
                      <a:pPr algn="ctr">
                        <a:lnSpc>
                          <a:spcPct val="115000"/>
                        </a:lnSpc>
                        <a:spcAft>
                          <a:spcPts val="0"/>
                        </a:spcAft>
                      </a:pPr>
                      <a:r>
                        <a:rPr lang="tr-TR" sz="1600" b="1" dirty="0">
                          <a:latin typeface="Times New Roman"/>
                          <a:ea typeface="Calibri"/>
                          <a:cs typeface="Times New Roman"/>
                        </a:rPr>
                        <a:t>Edirne (Merkez)</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600" b="1">
                          <a:latin typeface="Times New Roman"/>
                          <a:ea typeface="Calibri"/>
                          <a:cs typeface="Times New Roman"/>
                        </a:rPr>
                        <a:t>Edirne (İpsala)</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600" b="1">
                          <a:latin typeface="Times New Roman"/>
                          <a:ea typeface="Calibri"/>
                          <a:cs typeface="Times New Roman"/>
                        </a:rPr>
                        <a:t>Balıkesir (Gönen</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3074">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600" b="1" dirty="0">
                          <a:latin typeface="Times New Roman"/>
                          <a:ea typeface="Calibri"/>
                          <a:cs typeface="Times New Roman"/>
                        </a:rPr>
                        <a:t>Ekim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FF0000"/>
                          </a:solidFill>
                          <a:latin typeface="Times New Roman"/>
                          <a:ea typeface="Calibri"/>
                          <a:cs typeface="Times New Roman"/>
                        </a:rPr>
                        <a:t>22 </a:t>
                      </a:r>
                      <a:r>
                        <a:rPr lang="tr-TR" sz="1600" b="1" dirty="0">
                          <a:solidFill>
                            <a:srgbClr val="FF0000"/>
                          </a:solidFill>
                          <a:latin typeface="Times New Roman"/>
                          <a:ea typeface="Calibri"/>
                          <a:cs typeface="Times New Roman"/>
                        </a:rPr>
                        <a:t>Mayıs 2017</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Ekim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FF0000"/>
                          </a:solidFill>
                          <a:latin typeface="Times New Roman"/>
                          <a:ea typeface="Calibri"/>
                          <a:cs typeface="Times New Roman"/>
                        </a:rPr>
                        <a:t>25  </a:t>
                      </a:r>
                      <a:r>
                        <a:rPr lang="tr-TR" sz="1600" b="1" dirty="0">
                          <a:solidFill>
                            <a:srgbClr val="FF0000"/>
                          </a:solidFill>
                          <a:latin typeface="Times New Roman"/>
                          <a:ea typeface="Calibri"/>
                          <a:cs typeface="Times New Roman"/>
                        </a:rPr>
                        <a:t>Mayıs 2017</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Ekim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FF0000"/>
                          </a:solidFill>
                          <a:latin typeface="Times New Roman"/>
                          <a:ea typeface="Calibri"/>
                          <a:cs typeface="Times New Roman"/>
                        </a:rPr>
                        <a:t>23 </a:t>
                      </a:r>
                      <a:r>
                        <a:rPr lang="tr-TR" sz="1600" b="1" dirty="0">
                          <a:solidFill>
                            <a:srgbClr val="FF0000"/>
                          </a:solidFill>
                          <a:latin typeface="Times New Roman"/>
                          <a:ea typeface="Calibri"/>
                          <a:cs typeface="Times New Roman"/>
                        </a:rPr>
                        <a:t>Mayıs 2017</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3074">
                <a:tc gridSpan="2" vMerge="1">
                  <a:txBody>
                    <a:bodyPr/>
                    <a:lstStyle/>
                    <a:p>
                      <a:endParaRPr lang="tr-TR"/>
                    </a:p>
                  </a:txBody>
                  <a:tcPr/>
                </a:tc>
                <a:tc hMerge="1" vMerge="1">
                  <a:txBody>
                    <a:bodyPr/>
                    <a:lstStyle/>
                    <a:p>
                      <a:endParaRPr lang="tr-TR"/>
                    </a:p>
                  </a:txBody>
                  <a:tcPr/>
                </a:tc>
                <a:tc>
                  <a:txBody>
                    <a:bodyPr/>
                    <a:lstStyle/>
                    <a:p>
                      <a:pPr>
                        <a:lnSpc>
                          <a:spcPct val="115000"/>
                        </a:lnSpc>
                        <a:spcAft>
                          <a:spcPts val="0"/>
                        </a:spcAft>
                      </a:pPr>
                      <a:r>
                        <a:rPr lang="tr-TR" sz="1600" b="1" dirty="0">
                          <a:latin typeface="Times New Roman"/>
                          <a:ea typeface="Calibri"/>
                          <a:cs typeface="Times New Roman"/>
                        </a:rPr>
                        <a:t>Hasat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0033CC"/>
                          </a:solidFill>
                          <a:latin typeface="Times New Roman"/>
                          <a:ea typeface="Calibri"/>
                          <a:cs typeface="Times New Roman"/>
                        </a:rPr>
                        <a:t>12 </a:t>
                      </a:r>
                      <a:r>
                        <a:rPr lang="tr-TR" sz="1600" b="1" dirty="0">
                          <a:solidFill>
                            <a:srgbClr val="0033CC"/>
                          </a:solidFill>
                          <a:latin typeface="Times New Roman"/>
                          <a:ea typeface="Calibri"/>
                          <a:cs typeface="Times New Roman"/>
                        </a:rPr>
                        <a:t>Ekim 2017</a:t>
                      </a:r>
                      <a:endParaRPr lang="tr-TR" sz="16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Hasat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0033CC"/>
                          </a:solidFill>
                          <a:latin typeface="Times New Roman"/>
                          <a:ea typeface="Calibri"/>
                          <a:cs typeface="Times New Roman"/>
                        </a:rPr>
                        <a:t>05 </a:t>
                      </a:r>
                      <a:r>
                        <a:rPr lang="tr-TR" sz="1600" b="1" dirty="0">
                          <a:solidFill>
                            <a:srgbClr val="0033CC"/>
                          </a:solidFill>
                          <a:latin typeface="Times New Roman"/>
                          <a:ea typeface="Calibri"/>
                          <a:cs typeface="Times New Roman"/>
                        </a:rPr>
                        <a:t>Ekim  2017</a:t>
                      </a:r>
                      <a:endParaRPr lang="tr-TR" sz="16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Hasat Tarihi  : </a:t>
                      </a:r>
                      <a:endParaRPr lang="tr-TR" sz="1600" b="1" dirty="0" smtClean="0">
                        <a:latin typeface="Times New Roman"/>
                        <a:ea typeface="Calibri"/>
                        <a:cs typeface="Times New Roman"/>
                      </a:endParaRPr>
                    </a:p>
                    <a:p>
                      <a:pPr>
                        <a:lnSpc>
                          <a:spcPct val="115000"/>
                        </a:lnSpc>
                        <a:spcAft>
                          <a:spcPts val="0"/>
                        </a:spcAft>
                      </a:pPr>
                      <a:r>
                        <a:rPr lang="tr-TR" sz="1600" b="1" dirty="0" smtClean="0">
                          <a:solidFill>
                            <a:srgbClr val="0033CC"/>
                          </a:solidFill>
                          <a:latin typeface="Times New Roman"/>
                          <a:ea typeface="Calibri"/>
                          <a:cs typeface="Times New Roman"/>
                        </a:rPr>
                        <a:t>27 </a:t>
                      </a:r>
                      <a:r>
                        <a:rPr lang="tr-TR" sz="1600" b="1" dirty="0">
                          <a:solidFill>
                            <a:srgbClr val="0033CC"/>
                          </a:solidFill>
                          <a:latin typeface="Times New Roman"/>
                          <a:ea typeface="Calibri"/>
                          <a:cs typeface="Times New Roman"/>
                        </a:rPr>
                        <a:t>Eylül 2017</a:t>
                      </a:r>
                      <a:endParaRPr lang="tr-TR" sz="1600" b="1" dirty="0">
                        <a:solidFill>
                          <a:srgbClr val="0033CC"/>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405">
                <a:tc>
                  <a:txBody>
                    <a:bodyPr/>
                    <a:lstStyle/>
                    <a:p>
                      <a:pPr>
                        <a:lnSpc>
                          <a:spcPct val="115000"/>
                        </a:lnSpc>
                        <a:spcAft>
                          <a:spcPts val="0"/>
                        </a:spcAft>
                      </a:pPr>
                      <a:r>
                        <a:rPr lang="tr-TR" sz="1600" b="1" dirty="0">
                          <a:latin typeface="Times New Roman"/>
                          <a:ea typeface="Calibri"/>
                          <a:cs typeface="Times New Roman"/>
                        </a:rPr>
                        <a:t>1</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pitchFamily="18" charset="0"/>
                          <a:ea typeface="Times New Roman"/>
                          <a:cs typeface="Times New Roman" pitchFamily="18" charset="0"/>
                        </a:rPr>
                        <a:t>Sur CL (</a:t>
                      </a:r>
                      <a:r>
                        <a:rPr lang="tr-TR" sz="1400" b="1" dirty="0" err="1">
                          <a:latin typeface="Times New Roman" pitchFamily="18" charset="0"/>
                          <a:ea typeface="Times New Roman"/>
                          <a:cs typeface="Times New Roman" pitchFamily="18" charset="0"/>
                        </a:rPr>
                        <a:t>St</a:t>
                      </a:r>
                      <a:r>
                        <a:rPr lang="tr-TR" sz="1400" b="1" dirty="0">
                          <a:latin typeface="Times New Roman" pitchFamily="18" charset="0"/>
                          <a:ea typeface="Times New Roman"/>
                          <a:cs typeface="Times New Roman" pitchFamily="18" charset="0"/>
                        </a:rPr>
                        <a:t>)</a:t>
                      </a:r>
                    </a:p>
                  </a:txBody>
                  <a:tcPr marL="3810" marR="3810" marT="889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26,4</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24,4</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24,8</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21">
                <a:tc>
                  <a:txBody>
                    <a:bodyPr/>
                    <a:lstStyle/>
                    <a:p>
                      <a:pPr>
                        <a:lnSpc>
                          <a:spcPct val="115000"/>
                        </a:lnSpc>
                        <a:spcAft>
                          <a:spcPts val="0"/>
                        </a:spcAft>
                      </a:pPr>
                      <a:r>
                        <a:rPr lang="tr-TR" sz="1600" b="1">
                          <a:latin typeface="Times New Roman"/>
                          <a:ea typeface="Calibri"/>
                          <a:cs typeface="Times New Roman"/>
                        </a:rPr>
                        <a:t>2</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pitchFamily="18" charset="0"/>
                          <a:ea typeface="Times New Roman"/>
                          <a:cs typeface="Times New Roman" pitchFamily="18" charset="0"/>
                        </a:rPr>
                        <a:t>Özgür (St)</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28,7</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25,4</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25,8</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637">
                <a:tc>
                  <a:txBody>
                    <a:bodyPr/>
                    <a:lstStyle/>
                    <a:p>
                      <a:pPr>
                        <a:lnSpc>
                          <a:spcPct val="115000"/>
                        </a:lnSpc>
                        <a:spcAft>
                          <a:spcPts val="0"/>
                        </a:spcAft>
                      </a:pPr>
                      <a:r>
                        <a:rPr lang="tr-TR" sz="1600" b="1" dirty="0">
                          <a:latin typeface="Times New Roman"/>
                          <a:ea typeface="Calibri"/>
                          <a:cs typeface="Times New Roman"/>
                        </a:rPr>
                        <a:t>3</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pitchFamily="18" charset="0"/>
                          <a:ea typeface="Times New Roman"/>
                          <a:cs typeface="Times New Roman" pitchFamily="18" charset="0"/>
                        </a:rPr>
                        <a:t>2007050-TR2530-2-1-3</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28,8</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25,7</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24,9</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753">
                <a:tc>
                  <a:txBody>
                    <a:bodyPr/>
                    <a:lstStyle/>
                    <a:p>
                      <a:pPr>
                        <a:lnSpc>
                          <a:spcPct val="115000"/>
                        </a:lnSpc>
                        <a:spcAft>
                          <a:spcPts val="0"/>
                        </a:spcAft>
                      </a:pPr>
                      <a:r>
                        <a:rPr lang="tr-TR" sz="1600" b="1">
                          <a:latin typeface="Times New Roman"/>
                          <a:ea typeface="Calibri"/>
                          <a:cs typeface="Times New Roman"/>
                        </a:rPr>
                        <a:t>4</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pitchFamily="18" charset="0"/>
                          <a:ea typeface="Calibri"/>
                          <a:cs typeface="Times New Roman" pitchFamily="18" charset="0"/>
                        </a:rPr>
                        <a:t>2011154-TR3093-1</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25,5</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24,0</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23,4</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1">
                <a:tc>
                  <a:txBody>
                    <a:bodyPr/>
                    <a:lstStyle/>
                    <a:p>
                      <a:pPr>
                        <a:lnSpc>
                          <a:spcPct val="115000"/>
                        </a:lnSpc>
                        <a:spcAft>
                          <a:spcPts val="0"/>
                        </a:spcAft>
                      </a:pPr>
                      <a:r>
                        <a:rPr lang="tr-TR" sz="1600" b="1">
                          <a:latin typeface="Times New Roman"/>
                          <a:ea typeface="Calibri"/>
                          <a:cs typeface="Times New Roman"/>
                        </a:rPr>
                        <a:t>5</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pitchFamily="18" charset="0"/>
                          <a:ea typeface="Calibri"/>
                          <a:cs typeface="Times New Roman" pitchFamily="18" charset="0"/>
                        </a:rPr>
                        <a:t>Furia CL</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21,9</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21,7</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21,6</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547">
                <a:tc>
                  <a:txBody>
                    <a:bodyPr/>
                    <a:lstStyle/>
                    <a:p>
                      <a:pPr>
                        <a:lnSpc>
                          <a:spcPct val="115000"/>
                        </a:lnSpc>
                        <a:spcAft>
                          <a:spcPts val="0"/>
                        </a:spcAft>
                      </a:pPr>
                      <a:r>
                        <a:rPr lang="tr-TR" sz="1600" b="1">
                          <a:latin typeface="Times New Roman"/>
                          <a:ea typeface="Calibri"/>
                          <a:cs typeface="Times New Roman"/>
                        </a:rPr>
                        <a:t>6</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pitchFamily="18" charset="0"/>
                          <a:ea typeface="Calibri"/>
                          <a:cs typeface="Times New Roman" pitchFamily="18" charset="0"/>
                        </a:rPr>
                        <a:t>Barone CL</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30,1</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26,7</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27,5</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787">
                <a:tc>
                  <a:txBody>
                    <a:bodyPr/>
                    <a:lstStyle/>
                    <a:p>
                      <a:pPr>
                        <a:lnSpc>
                          <a:spcPct val="115000"/>
                        </a:lnSpc>
                        <a:spcAft>
                          <a:spcPts val="0"/>
                        </a:spcAft>
                      </a:pPr>
                      <a:r>
                        <a:rPr lang="tr-TR" sz="1600" b="1">
                          <a:latin typeface="Times New Roman"/>
                          <a:ea typeface="Calibri"/>
                          <a:cs typeface="Times New Roman"/>
                        </a:rPr>
                        <a:t>7</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1400" b="1">
                          <a:latin typeface="Times New Roman" pitchFamily="18" charset="0"/>
                          <a:ea typeface="Calibri"/>
                          <a:cs typeface="Times New Roman" pitchFamily="18" charset="0"/>
                        </a:rPr>
                        <a:t>2011153-TR3092-1</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24,6</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23,3</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20,7</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903">
                <a:tc>
                  <a:txBody>
                    <a:bodyPr/>
                    <a:lstStyle/>
                    <a:p>
                      <a:pPr>
                        <a:lnSpc>
                          <a:spcPct val="115000"/>
                        </a:lnSpc>
                        <a:spcAft>
                          <a:spcPts val="0"/>
                        </a:spcAft>
                      </a:pPr>
                      <a:r>
                        <a:rPr lang="tr-TR" sz="1600" b="1">
                          <a:latin typeface="Times New Roman"/>
                          <a:ea typeface="Calibri"/>
                          <a:cs typeface="Times New Roman"/>
                        </a:rPr>
                        <a:t>8</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a:latin typeface="Times New Roman" pitchFamily="18" charset="0"/>
                          <a:ea typeface="Times New Roman"/>
                          <a:cs typeface="Times New Roman" pitchFamily="18" charset="0"/>
                        </a:rPr>
                        <a:t>2007020-TR2500-4-2-1</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26,8</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26,0</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24,7</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019">
                <a:tc>
                  <a:txBody>
                    <a:bodyPr/>
                    <a:lstStyle/>
                    <a:p>
                      <a:pPr>
                        <a:lnSpc>
                          <a:spcPct val="115000"/>
                        </a:lnSpc>
                        <a:spcAft>
                          <a:spcPts val="0"/>
                        </a:spcAft>
                      </a:pPr>
                      <a:r>
                        <a:rPr lang="tr-TR" sz="1600" b="1">
                          <a:latin typeface="Times New Roman"/>
                          <a:ea typeface="Calibri"/>
                          <a:cs typeface="Times New Roman"/>
                        </a:rPr>
                        <a:t>9</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tr-TR" sz="1400" b="1" dirty="0">
                          <a:latin typeface="Times New Roman" pitchFamily="18" charset="0"/>
                          <a:ea typeface="Times New Roman"/>
                          <a:cs typeface="Times New Roman" pitchFamily="18" charset="0"/>
                        </a:rPr>
                        <a:t>2011150-TR3089-3</a:t>
                      </a:r>
                    </a:p>
                  </a:txBody>
                  <a:tcPr marL="3810" marR="3810" marT="889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23,4</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a:latin typeface="Times New Roman"/>
                          <a:ea typeface="Calibri"/>
                          <a:cs typeface="Times New Roman"/>
                        </a:rPr>
                        <a:t>22,2</a:t>
                      </a:r>
                      <a:endParaRPr lang="tr-TR" sz="1600" b="1">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latin typeface="Times New Roman"/>
                          <a:ea typeface="Calibri"/>
                          <a:cs typeface="Times New Roman"/>
                        </a:rPr>
                        <a:t>20,8</a:t>
                      </a:r>
                      <a:endParaRPr lang="tr-TR" sz="1600" b="1" dirty="0">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844">
                <a:tc gridSpan="2">
                  <a:txBody>
                    <a:bodyPr/>
                    <a:lstStyle/>
                    <a:p>
                      <a:pPr>
                        <a:lnSpc>
                          <a:spcPct val="115000"/>
                        </a:lnSpc>
                        <a:spcAft>
                          <a:spcPts val="0"/>
                        </a:spcAft>
                      </a:pPr>
                      <a:r>
                        <a:rPr lang="tr-TR" sz="1600" b="1" dirty="0">
                          <a:solidFill>
                            <a:srgbClr val="FF0000"/>
                          </a:solidFill>
                          <a:latin typeface="Times New Roman"/>
                          <a:ea typeface="Calibri"/>
                          <a:cs typeface="Times New Roman"/>
                        </a:rPr>
                        <a:t>ORTALAMA</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nSpc>
                          <a:spcPct val="115000"/>
                        </a:lnSpc>
                        <a:spcAft>
                          <a:spcPts val="0"/>
                        </a:spcAft>
                      </a:pPr>
                      <a:r>
                        <a:rPr lang="tr-TR" sz="1600" b="1" dirty="0">
                          <a:solidFill>
                            <a:srgbClr val="FF0000"/>
                          </a:solidFill>
                          <a:latin typeface="Times New Roman"/>
                          <a:ea typeface="Calibri"/>
                          <a:cs typeface="Times New Roman"/>
                        </a:rPr>
                        <a:t>26,2</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solidFill>
                            <a:srgbClr val="FF0000"/>
                          </a:solidFill>
                          <a:latin typeface="Times New Roman"/>
                          <a:ea typeface="Calibri"/>
                          <a:cs typeface="Times New Roman"/>
                        </a:rPr>
                        <a:t>24,4</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b="1" dirty="0">
                          <a:solidFill>
                            <a:srgbClr val="FF0000"/>
                          </a:solidFill>
                          <a:latin typeface="Times New Roman"/>
                          <a:ea typeface="Calibri"/>
                          <a:cs typeface="Times New Roman"/>
                        </a:rPr>
                        <a:t>23,8</a:t>
                      </a:r>
                      <a:endParaRPr lang="tr-TR" sz="1600" b="1" dirty="0">
                        <a:solidFill>
                          <a:srgbClr val="FF0000"/>
                        </a:solidFill>
                        <a:latin typeface="Calibri"/>
                        <a:ea typeface="Calibri"/>
                        <a:cs typeface="Times New Roman"/>
                      </a:endParaRPr>
                    </a:p>
                  </a:txBody>
                  <a:tcPr marL="68295" marR="68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63838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42918"/>
          </a:xfrm>
        </p:spPr>
        <p:txBody>
          <a:bodyPr>
            <a:noAutofit/>
          </a:bodyPr>
          <a:lstStyle/>
          <a:p>
            <a:r>
              <a:rPr lang="tr-TR" sz="2000" b="1" dirty="0" smtClean="0">
                <a:latin typeface="Times New Roman" pitchFamily="18" charset="0"/>
                <a:cs typeface="Times New Roman" pitchFamily="18" charset="0"/>
              </a:rPr>
              <a:t>2017 IMI Çeşit  Tescil Denemesi, Çeltik Verimi, Pirinç Randımanı ve Pirinç 1000 Tane Ağırlığı Değerlerinin </a:t>
            </a:r>
            <a:r>
              <a:rPr lang="tr-TR" sz="2000" b="1" dirty="0" err="1" smtClean="0">
                <a:latin typeface="Times New Roman" pitchFamily="18" charset="0"/>
                <a:cs typeface="Times New Roman" pitchFamily="18" charset="0"/>
              </a:rPr>
              <a:t>Lokasyon</a:t>
            </a:r>
            <a:r>
              <a:rPr lang="tr-TR" sz="2000" b="1" dirty="0" smtClean="0">
                <a:latin typeface="Times New Roman" pitchFamily="18" charset="0"/>
                <a:cs typeface="Times New Roman" pitchFamily="18" charset="0"/>
              </a:rPr>
              <a:t> Ortalamaları.</a:t>
            </a:r>
            <a:endParaRPr lang="tr-TR" sz="2000" b="1" dirty="0">
              <a:latin typeface="Times New Roman" pitchFamily="18" charset="0"/>
              <a:cs typeface="Times New Roman" pitchFamily="18" charset="0"/>
            </a:endParaRPr>
          </a:p>
        </p:txBody>
      </p:sp>
      <p:graphicFrame>
        <p:nvGraphicFramePr>
          <p:cNvPr id="3" name="1 Grafik"/>
          <p:cNvGraphicFramePr/>
          <p:nvPr>
            <p:extLst/>
          </p:nvPr>
        </p:nvGraphicFramePr>
        <p:xfrm>
          <a:off x="714348" y="928670"/>
          <a:ext cx="7572428" cy="5143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0122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39552" y="1124744"/>
            <a:ext cx="8136904" cy="4514056"/>
          </a:xfrm>
        </p:spPr>
        <p:txBody>
          <a:bodyPr>
            <a:normAutofit fontScale="92500"/>
          </a:bodyPr>
          <a:lstStyle/>
          <a:p>
            <a:pPr algn="l"/>
            <a:r>
              <a:rPr lang="tr-TR" sz="2800" dirty="0" smtClean="0">
                <a:latin typeface="Times New Roman" panose="02020603050405020304" pitchFamily="18" charset="0"/>
                <a:cs typeface="Times New Roman" panose="02020603050405020304" pitchFamily="18" charset="0"/>
              </a:rPr>
              <a:t>	</a:t>
            </a:r>
            <a:r>
              <a:rPr lang="tr-TR" sz="2800" b="1" dirty="0" smtClean="0">
                <a:solidFill>
                  <a:srgbClr val="0033CC"/>
                </a:solidFill>
                <a:latin typeface="Times New Roman" panose="02020603050405020304" pitchFamily="18" charset="0"/>
                <a:cs typeface="Times New Roman" panose="02020603050405020304" pitchFamily="18" charset="0"/>
              </a:rPr>
              <a:t>Yapancı  Ot Kontrolünde Yaşanan Sorunlar</a:t>
            </a:r>
          </a:p>
          <a:p>
            <a:pPr marL="457200" indent="-457200" algn="l">
              <a:buFont typeface="Wingdings" panose="05000000000000000000" pitchFamily="2" charset="2"/>
              <a:buChar char="v"/>
            </a:pPr>
            <a:r>
              <a:rPr lang="tr-TR" sz="2800" dirty="0">
                <a:latin typeface="Times New Roman" panose="02020603050405020304" pitchFamily="18" charset="0"/>
                <a:cs typeface="Times New Roman" panose="02020603050405020304" pitchFamily="18" charset="0"/>
              </a:rPr>
              <a:t> </a:t>
            </a:r>
            <a:r>
              <a:rPr lang="tr-TR" sz="2800" dirty="0" smtClean="0">
                <a:latin typeface="Times New Roman" panose="02020603050405020304" pitchFamily="18" charset="0"/>
                <a:cs typeface="Times New Roman" panose="02020603050405020304" pitchFamily="18" charset="0"/>
              </a:rPr>
              <a:t>	</a:t>
            </a:r>
            <a:r>
              <a:rPr lang="tr-TR" sz="2800" b="1" dirty="0" smtClean="0">
                <a:solidFill>
                  <a:schemeClr val="tx1"/>
                </a:solidFill>
                <a:latin typeface="Times New Roman" panose="02020603050405020304" pitchFamily="18" charset="0"/>
                <a:cs typeface="Times New Roman" panose="02020603050405020304" pitchFamily="18" charset="0"/>
              </a:rPr>
              <a:t>Bazı yabancı otların, mevcut çeltik yabancı ot ilaçlarına direnç göstermesi ve bunları kontrol edecek bir yabancı ot ilacının bulunmaması.</a:t>
            </a:r>
          </a:p>
          <a:p>
            <a:pPr marL="457200" indent="-457200" algn="l">
              <a:buFont typeface="Wingdings" panose="05000000000000000000" pitchFamily="2" charset="2"/>
              <a:buChar char="v"/>
            </a:pPr>
            <a:r>
              <a:rPr lang="tr-TR" sz="2800" b="1" dirty="0" smtClean="0">
                <a:solidFill>
                  <a:schemeClr val="tx1"/>
                </a:solidFill>
                <a:latin typeface="Times New Roman" panose="02020603050405020304" pitchFamily="18" charset="0"/>
                <a:cs typeface="Times New Roman" panose="02020603050405020304" pitchFamily="18" charset="0"/>
              </a:rPr>
              <a:t>Çiftçilerimizin bu yabancı otları kontrol etmek için, birden fazla uygulama yapmak zorunda kalmaları. Bu da üretim maliyetini arttırmaktadır.  </a:t>
            </a:r>
          </a:p>
          <a:p>
            <a:pPr marL="457200" indent="-457200" algn="l">
              <a:buFont typeface="Wingdings" panose="05000000000000000000" pitchFamily="2" charset="2"/>
              <a:buChar char="v"/>
            </a:pPr>
            <a:r>
              <a:rPr lang="tr-TR" sz="2800" b="1" dirty="0" smtClean="0">
                <a:solidFill>
                  <a:schemeClr val="tx1"/>
                </a:solidFill>
                <a:latin typeface="Times New Roman" panose="02020603050405020304" pitchFamily="18" charset="0"/>
                <a:cs typeface="Times New Roman" panose="02020603050405020304" pitchFamily="18" charset="0"/>
              </a:rPr>
              <a:t>Son zamanlarda kısa boylu çeşitlerin üretimde kullanılması, yabancı ot sorununu daha da arttırmıştır.</a:t>
            </a:r>
          </a:p>
          <a:p>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893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DSC09085-Darıcan"/>
          <p:cNvPicPr>
            <a:picLocks noChangeAspect="1" noChangeArrowheads="1"/>
          </p:cNvPicPr>
          <p:nvPr/>
        </p:nvPicPr>
        <p:blipFill>
          <a:blip r:embed="rId2" cstate="print"/>
          <a:srcRect/>
          <a:stretch>
            <a:fillRect/>
          </a:stretch>
        </p:blipFill>
        <p:spPr bwMode="auto">
          <a:xfrm>
            <a:off x="0" y="692150"/>
            <a:ext cx="9144000" cy="6165850"/>
          </a:xfrm>
          <a:prstGeom prst="rect">
            <a:avLst/>
          </a:prstGeom>
          <a:noFill/>
        </p:spPr>
      </p:pic>
      <p:sp>
        <p:nvSpPr>
          <p:cNvPr id="335875" name="Rectangle 3"/>
          <p:cNvSpPr>
            <a:spLocks noChangeArrowheads="1"/>
          </p:cNvSpPr>
          <p:nvPr/>
        </p:nvSpPr>
        <p:spPr bwMode="auto">
          <a:xfrm>
            <a:off x="0" y="0"/>
            <a:ext cx="9144000" cy="579438"/>
          </a:xfrm>
          <a:prstGeom prst="rect">
            <a:avLst/>
          </a:prstGeom>
          <a:solidFill>
            <a:srgbClr val="85F0FB"/>
          </a:solidFill>
          <a:ln w="9525">
            <a:noFill/>
            <a:miter lim="800000"/>
            <a:headEnd/>
            <a:tailEnd/>
          </a:ln>
          <a:effectLst/>
        </p:spPr>
        <p:txBody>
          <a:bodyPr>
            <a:spAutoFit/>
          </a:bodyPr>
          <a:lstStyle/>
          <a:p>
            <a:pPr algn="ctr"/>
            <a:r>
              <a:rPr lang="tr-TR" sz="3200" b="1" i="1"/>
              <a:t>Echinochloa oryzoides</a:t>
            </a:r>
            <a:r>
              <a:rPr lang="tr-TR" sz="3200" b="1"/>
              <a:t> (</a:t>
            </a:r>
            <a:r>
              <a:rPr lang="tr-TR" sz="3200" b="1">
                <a:solidFill>
                  <a:srgbClr val="FF0000"/>
                </a:solidFill>
              </a:rPr>
              <a:t>Çeltiksi darıcan</a:t>
            </a:r>
            <a:r>
              <a:rPr lang="tr-TR" sz="3200" b="1"/>
              <a:t>)</a:t>
            </a:r>
          </a:p>
        </p:txBody>
      </p:sp>
    </p:spTree>
    <p:extLst>
      <p:ext uri="{BB962C8B-B14F-4D97-AF65-F5344CB8AC3E}">
        <p14:creationId xmlns:p14="http://schemas.microsoft.com/office/powerpoint/2010/main" val="2455175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Beyazdarı129"/>
          <p:cNvPicPr>
            <a:picLocks noChangeAspect="1" noChangeArrowheads="1"/>
          </p:cNvPicPr>
          <p:nvPr/>
        </p:nvPicPr>
        <p:blipFill>
          <a:blip r:embed="rId2" cstate="print"/>
          <a:srcRect/>
          <a:stretch>
            <a:fillRect/>
          </a:stretch>
        </p:blipFill>
        <p:spPr bwMode="auto">
          <a:xfrm>
            <a:off x="0" y="692150"/>
            <a:ext cx="9144000" cy="6165850"/>
          </a:xfrm>
          <a:prstGeom prst="rect">
            <a:avLst/>
          </a:prstGeom>
          <a:noFill/>
          <a:ln w="9525">
            <a:noFill/>
            <a:miter lim="800000"/>
            <a:headEnd/>
            <a:tailEnd/>
          </a:ln>
        </p:spPr>
      </p:pic>
      <p:sp>
        <p:nvSpPr>
          <p:cNvPr id="340995" name="Rectangle 3"/>
          <p:cNvSpPr>
            <a:spLocks noChangeArrowheads="1"/>
          </p:cNvSpPr>
          <p:nvPr/>
        </p:nvSpPr>
        <p:spPr bwMode="auto">
          <a:xfrm>
            <a:off x="0" y="0"/>
            <a:ext cx="9144000" cy="579438"/>
          </a:xfrm>
          <a:prstGeom prst="rect">
            <a:avLst/>
          </a:prstGeom>
          <a:solidFill>
            <a:srgbClr val="85F0FB"/>
          </a:solidFill>
          <a:ln w="9525">
            <a:noFill/>
            <a:miter lim="800000"/>
            <a:headEnd/>
            <a:tailEnd/>
          </a:ln>
          <a:effectLst/>
        </p:spPr>
        <p:txBody>
          <a:bodyPr>
            <a:spAutoFit/>
          </a:bodyPr>
          <a:lstStyle/>
          <a:p>
            <a:pPr algn="ctr"/>
            <a:r>
              <a:rPr lang="tr-TR" sz="3200" b="1" i="1"/>
              <a:t>Echinochloa oryzoides</a:t>
            </a:r>
            <a:r>
              <a:rPr lang="tr-TR" sz="3200" b="1"/>
              <a:t> (</a:t>
            </a:r>
            <a:r>
              <a:rPr lang="tr-TR" sz="3200" b="1">
                <a:solidFill>
                  <a:srgbClr val="FF0000"/>
                </a:solidFill>
              </a:rPr>
              <a:t>Çeltiksi darıcan</a:t>
            </a:r>
            <a:r>
              <a:rPr lang="tr-TR" sz="3200" b="1"/>
              <a:t>)</a:t>
            </a:r>
          </a:p>
        </p:txBody>
      </p:sp>
    </p:spTree>
    <p:extLst>
      <p:ext uri="{BB962C8B-B14F-4D97-AF65-F5344CB8AC3E}">
        <p14:creationId xmlns:p14="http://schemas.microsoft.com/office/powerpoint/2010/main" val="2142455877"/>
      </p:ext>
    </p:extLst>
  </p:cSld>
  <p:clrMapOvr>
    <a:masterClrMapping/>
  </p:clrMapOvr>
  <p:transition spd="slow">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ChangeArrowheads="1"/>
          </p:cNvSpPr>
          <p:nvPr/>
        </p:nvSpPr>
        <p:spPr bwMode="auto">
          <a:xfrm>
            <a:off x="0" y="0"/>
            <a:ext cx="9144000" cy="579438"/>
          </a:xfrm>
          <a:prstGeom prst="rect">
            <a:avLst/>
          </a:prstGeom>
          <a:solidFill>
            <a:srgbClr val="85F0FB"/>
          </a:solidFill>
          <a:ln w="9525">
            <a:noFill/>
            <a:miter lim="800000"/>
            <a:headEnd/>
            <a:tailEnd/>
          </a:ln>
          <a:effectLst/>
        </p:spPr>
        <p:txBody>
          <a:bodyPr>
            <a:spAutoFit/>
          </a:bodyPr>
          <a:lstStyle/>
          <a:p>
            <a:pPr algn="ctr"/>
            <a:r>
              <a:rPr lang="tr-TR" sz="3200" b="1" i="1" dirty="0" err="1">
                <a:solidFill>
                  <a:srgbClr val="FF0000"/>
                </a:solidFill>
              </a:rPr>
              <a:t>Echinochloa</a:t>
            </a:r>
            <a:r>
              <a:rPr lang="tr-TR" sz="3200" b="1" i="1" dirty="0">
                <a:solidFill>
                  <a:srgbClr val="FF0000"/>
                </a:solidFill>
              </a:rPr>
              <a:t> </a:t>
            </a:r>
            <a:r>
              <a:rPr lang="tr-TR" sz="3200" b="1" i="1" dirty="0" err="1" smtClean="0">
                <a:solidFill>
                  <a:srgbClr val="FF0000"/>
                </a:solidFill>
              </a:rPr>
              <a:t>Oryzicola</a:t>
            </a:r>
            <a:endParaRPr lang="tr-TR" sz="3200" b="1" dirty="0">
              <a:solidFill>
                <a:srgbClr val="FF0000"/>
              </a:solidFill>
            </a:endParaRPr>
          </a:p>
        </p:txBody>
      </p:sp>
      <p:pic>
        <p:nvPicPr>
          <p:cNvPr id="2050" name="Picture 2" descr="C:\2015 Resimleri\DSC08672.gif"/>
          <p:cNvPicPr>
            <a:picLocks noChangeAspect="1" noChangeArrowheads="1"/>
          </p:cNvPicPr>
          <p:nvPr/>
        </p:nvPicPr>
        <p:blipFill>
          <a:blip r:embed="rId2" cstate="print"/>
          <a:srcRect/>
          <a:stretch>
            <a:fillRect/>
          </a:stretch>
        </p:blipFill>
        <p:spPr bwMode="auto">
          <a:xfrm>
            <a:off x="179512" y="764703"/>
            <a:ext cx="8784976" cy="5688633"/>
          </a:xfrm>
          <a:prstGeom prst="rect">
            <a:avLst/>
          </a:prstGeom>
          <a:noFill/>
        </p:spPr>
      </p:pic>
    </p:spTree>
    <p:extLst>
      <p:ext uri="{BB962C8B-B14F-4D97-AF65-F5344CB8AC3E}">
        <p14:creationId xmlns:p14="http://schemas.microsoft.com/office/powerpoint/2010/main" val="18934681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ChangeArrowheads="1"/>
          </p:cNvSpPr>
          <p:nvPr/>
        </p:nvSpPr>
        <p:spPr bwMode="auto">
          <a:xfrm>
            <a:off x="0" y="0"/>
            <a:ext cx="9144000" cy="579438"/>
          </a:xfrm>
          <a:prstGeom prst="rect">
            <a:avLst/>
          </a:prstGeom>
          <a:solidFill>
            <a:srgbClr val="85F0FB"/>
          </a:solidFill>
          <a:ln w="9525">
            <a:noFill/>
            <a:miter lim="800000"/>
            <a:headEnd/>
            <a:tailEnd/>
          </a:ln>
          <a:effectLst/>
        </p:spPr>
        <p:txBody>
          <a:bodyPr>
            <a:spAutoFit/>
          </a:bodyPr>
          <a:lstStyle/>
          <a:p>
            <a:pPr algn="ctr"/>
            <a:r>
              <a:rPr lang="tr-TR" sz="3200" b="1" i="1" dirty="0" err="1">
                <a:solidFill>
                  <a:srgbClr val="FF0000"/>
                </a:solidFill>
              </a:rPr>
              <a:t>Echinochloa</a:t>
            </a:r>
            <a:r>
              <a:rPr lang="tr-TR" sz="3200" b="1" i="1" dirty="0">
                <a:solidFill>
                  <a:srgbClr val="FF0000"/>
                </a:solidFill>
              </a:rPr>
              <a:t> </a:t>
            </a:r>
            <a:r>
              <a:rPr lang="tr-TR" sz="3200" b="1" i="1" dirty="0" err="1" smtClean="0">
                <a:solidFill>
                  <a:srgbClr val="FF0000"/>
                </a:solidFill>
              </a:rPr>
              <a:t>Oryzicola</a:t>
            </a:r>
            <a:endParaRPr lang="tr-TR" sz="3200" b="1" dirty="0">
              <a:solidFill>
                <a:srgbClr val="FF0000"/>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764704"/>
            <a:ext cx="8568953" cy="5760640"/>
          </a:xfrm>
          <a:prstGeom prst="rect">
            <a:avLst/>
          </a:prstGeom>
        </p:spPr>
      </p:pic>
    </p:spTree>
    <p:extLst>
      <p:ext uri="{BB962C8B-B14F-4D97-AF65-F5344CB8AC3E}">
        <p14:creationId xmlns:p14="http://schemas.microsoft.com/office/powerpoint/2010/main" val="666258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2015 Resimleri\DSC01532.gif"/>
          <p:cNvPicPr>
            <a:picLocks noChangeAspect="1" noChangeArrowheads="1"/>
          </p:cNvPicPr>
          <p:nvPr/>
        </p:nvPicPr>
        <p:blipFill>
          <a:blip r:embed="rId2" cstate="print"/>
          <a:srcRect/>
          <a:stretch>
            <a:fillRect/>
          </a:stretch>
        </p:blipFill>
        <p:spPr bwMode="auto">
          <a:xfrm>
            <a:off x="251520" y="188639"/>
            <a:ext cx="8712968" cy="6480721"/>
          </a:xfrm>
          <a:prstGeom prst="rect">
            <a:avLst/>
          </a:prstGeom>
          <a:noFill/>
        </p:spPr>
      </p:pic>
    </p:spTree>
    <p:extLst>
      <p:ext uri="{BB962C8B-B14F-4D97-AF65-F5344CB8AC3E}">
        <p14:creationId xmlns:p14="http://schemas.microsoft.com/office/powerpoint/2010/main" val="4179850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Hububat Konseyi sunu\Untitled-1.gif"/>
          <p:cNvPicPr>
            <a:picLocks noChangeAspect="1" noChangeArrowheads="1"/>
          </p:cNvPicPr>
          <p:nvPr/>
        </p:nvPicPr>
        <p:blipFill>
          <a:blip r:embed="rId2"/>
          <a:srcRect/>
          <a:stretch>
            <a:fillRect/>
          </a:stretch>
        </p:blipFill>
        <p:spPr bwMode="auto">
          <a:xfrm>
            <a:off x="500034" y="285728"/>
            <a:ext cx="8286808" cy="621510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2015 Resimleri\DSC01533.gif"/>
          <p:cNvPicPr>
            <a:picLocks noChangeAspect="1" noChangeArrowheads="1"/>
          </p:cNvPicPr>
          <p:nvPr/>
        </p:nvPicPr>
        <p:blipFill>
          <a:blip r:embed="rId2" cstate="print"/>
          <a:srcRect/>
          <a:stretch>
            <a:fillRect/>
          </a:stretch>
        </p:blipFill>
        <p:spPr bwMode="auto">
          <a:xfrm>
            <a:off x="1331640" y="188640"/>
            <a:ext cx="6552728" cy="6408712"/>
          </a:xfrm>
          <a:prstGeom prst="rect">
            <a:avLst/>
          </a:prstGeom>
          <a:noFill/>
        </p:spPr>
      </p:pic>
    </p:spTree>
    <p:extLst>
      <p:ext uri="{BB962C8B-B14F-4D97-AF65-F5344CB8AC3E}">
        <p14:creationId xmlns:p14="http://schemas.microsoft.com/office/powerpoint/2010/main" val="12926732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3608" y="274638"/>
            <a:ext cx="7643192" cy="562074"/>
          </a:xfrm>
        </p:spPr>
        <p:txBody>
          <a:bodyPr>
            <a:normAutofit fontScale="90000"/>
          </a:bodyPr>
          <a:lstStyle/>
          <a:p>
            <a:r>
              <a:rPr lang="tr-TR" sz="3200" b="1" dirty="0">
                <a:solidFill>
                  <a:srgbClr val="FF0000"/>
                </a:solidFill>
                <a:latin typeface="Times New Roman" panose="02020603050405020304" pitchFamily="18" charset="0"/>
                <a:cs typeface="Times New Roman" panose="02020603050405020304" pitchFamily="18" charset="0"/>
              </a:rPr>
              <a:t>Kısa Boylu Çeşit</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052736"/>
            <a:ext cx="8496944" cy="5544616"/>
          </a:xfrm>
          <a:prstGeom prst="rect">
            <a:avLst/>
          </a:prstGeom>
        </p:spPr>
      </p:pic>
    </p:spTree>
    <p:extLst>
      <p:ext uri="{BB962C8B-B14F-4D97-AF65-F5344CB8AC3E}">
        <p14:creationId xmlns:p14="http://schemas.microsoft.com/office/powerpoint/2010/main" val="3239718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3608" y="274638"/>
            <a:ext cx="7643192" cy="562074"/>
          </a:xfrm>
        </p:spPr>
        <p:txBody>
          <a:bodyPr>
            <a:normAutofit fontScale="90000"/>
          </a:bodyPr>
          <a:lstStyle/>
          <a:p>
            <a:r>
              <a:rPr lang="tr-TR" sz="3200" b="1" dirty="0">
                <a:solidFill>
                  <a:srgbClr val="FF0000"/>
                </a:solidFill>
                <a:latin typeface="Times New Roman" panose="02020603050405020304" pitchFamily="18" charset="0"/>
                <a:cs typeface="Times New Roman" panose="02020603050405020304" pitchFamily="18" charset="0"/>
              </a:rPr>
              <a:t>Kısa Boylu Çeşit</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8640960" cy="5740747"/>
          </a:xfrm>
          <a:prstGeom prst="rect">
            <a:avLst/>
          </a:prstGeom>
        </p:spPr>
      </p:pic>
    </p:spTree>
    <p:extLst>
      <p:ext uri="{BB962C8B-B14F-4D97-AF65-F5344CB8AC3E}">
        <p14:creationId xmlns:p14="http://schemas.microsoft.com/office/powerpoint/2010/main" val="35875953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971600" y="476672"/>
            <a:ext cx="7416824" cy="5688632"/>
          </a:xfrm>
        </p:spPr>
        <p:txBody>
          <a:bodyPr>
            <a:normAutofit/>
          </a:bodyPr>
          <a:lstStyle/>
          <a:p>
            <a:pPr algn="l"/>
            <a:endParaRPr lang="tr-TR" sz="2800" dirty="0" smtClean="0">
              <a:latin typeface="Times New Roman" panose="02020603050405020304" pitchFamily="18" charset="0"/>
              <a:cs typeface="Times New Roman" panose="02020603050405020304" pitchFamily="18" charset="0"/>
            </a:endParaRPr>
          </a:p>
          <a:p>
            <a:pPr algn="l"/>
            <a:r>
              <a:rPr lang="tr-TR" sz="2800" dirty="0">
                <a:latin typeface="Times New Roman" panose="02020603050405020304" pitchFamily="18" charset="0"/>
                <a:cs typeface="Times New Roman" panose="02020603050405020304" pitchFamily="18" charset="0"/>
              </a:rPr>
              <a:t>	</a:t>
            </a:r>
            <a:r>
              <a:rPr lang="tr-TR" sz="2800" b="1" dirty="0" smtClean="0">
                <a:solidFill>
                  <a:srgbClr val="0033CC"/>
                </a:solidFill>
                <a:latin typeface="Times New Roman" panose="02020603050405020304" pitchFamily="18" charset="0"/>
                <a:cs typeface="Times New Roman" panose="02020603050405020304" pitchFamily="18" charset="0"/>
              </a:rPr>
              <a:t>Kırmızı Çeltik Sorunu</a:t>
            </a:r>
          </a:p>
          <a:p>
            <a:pPr algn="l"/>
            <a:r>
              <a:rPr lang="tr-TR" sz="2800" b="1" dirty="0">
                <a:solidFill>
                  <a:srgbClr val="0033CC"/>
                </a:solidFill>
                <a:latin typeface="Times New Roman" panose="02020603050405020304" pitchFamily="18" charset="0"/>
                <a:cs typeface="Times New Roman" panose="02020603050405020304" pitchFamily="18" charset="0"/>
              </a:rPr>
              <a:t>	</a:t>
            </a:r>
            <a:r>
              <a:rPr lang="tr-TR" sz="2800" b="1" dirty="0" err="1" smtClean="0">
                <a:solidFill>
                  <a:schemeClr val="tx1"/>
                </a:solidFill>
                <a:latin typeface="Times New Roman" panose="02020603050405020304" pitchFamily="18" charset="0"/>
                <a:cs typeface="Times New Roman" panose="02020603050405020304" pitchFamily="18" charset="0"/>
              </a:rPr>
              <a:t>Monokültür</a:t>
            </a:r>
            <a:r>
              <a:rPr lang="tr-TR" sz="2800" b="1" dirty="0" smtClean="0">
                <a:solidFill>
                  <a:schemeClr val="tx1"/>
                </a:solidFill>
                <a:latin typeface="Times New Roman" panose="02020603050405020304" pitchFamily="18" charset="0"/>
                <a:cs typeface="Times New Roman" panose="02020603050405020304" pitchFamily="18" charset="0"/>
              </a:rPr>
              <a:t> çeltik tarımının ortaya çıkardığı bir sorundur. Uzun yıllar aynı tarlaya çeltik ekildiğinde yıldan yıla kırımızı çeltik sorunu artmaktadır.</a:t>
            </a:r>
          </a:p>
          <a:p>
            <a:pPr algn="l"/>
            <a:r>
              <a:rPr lang="tr-TR" sz="2800" b="1" dirty="0">
                <a:solidFill>
                  <a:schemeClr val="tx1"/>
                </a:solidFill>
                <a:latin typeface="Times New Roman" panose="02020603050405020304" pitchFamily="18" charset="0"/>
                <a:cs typeface="Times New Roman" panose="02020603050405020304" pitchFamily="18" charset="0"/>
              </a:rPr>
              <a:t>	</a:t>
            </a:r>
            <a:r>
              <a:rPr lang="tr-TR" sz="2800" b="1" dirty="0" smtClean="0">
                <a:solidFill>
                  <a:schemeClr val="tx1"/>
                </a:solidFill>
                <a:latin typeface="Times New Roman" panose="02020603050405020304" pitchFamily="18" charset="0"/>
                <a:cs typeface="Times New Roman" panose="02020603050405020304" pitchFamily="18" charset="0"/>
              </a:rPr>
              <a:t>IMI çeltik (</a:t>
            </a:r>
            <a:r>
              <a:rPr lang="tr-TR" sz="2800" b="1" dirty="0" err="1" smtClean="0">
                <a:solidFill>
                  <a:schemeClr val="tx1"/>
                </a:solidFill>
                <a:latin typeface="Times New Roman" panose="02020603050405020304" pitchFamily="18" charset="0"/>
                <a:cs typeface="Times New Roman" panose="02020603050405020304" pitchFamily="18" charset="0"/>
              </a:rPr>
              <a:t>Clearfield</a:t>
            </a:r>
            <a:r>
              <a:rPr lang="tr-TR" sz="2800" b="1" dirty="0" smtClean="0">
                <a:solidFill>
                  <a:schemeClr val="tx1"/>
                </a:solidFill>
                <a:latin typeface="Times New Roman" panose="02020603050405020304" pitchFamily="18" charset="0"/>
                <a:cs typeface="Times New Roman" panose="02020603050405020304" pitchFamily="18" charset="0"/>
              </a:rPr>
              <a:t>) çeşitlerinin üretimde kullanılmaya başlaması, bu sorunu önemli ölçüde çözmüştür. Ancak, bu teknolojinin kullanılmasında da hatalar yapılmaktadır.</a:t>
            </a:r>
          </a:p>
        </p:txBody>
      </p:sp>
    </p:spTree>
    <p:extLst>
      <p:ext uri="{BB962C8B-B14F-4D97-AF65-F5344CB8AC3E}">
        <p14:creationId xmlns:p14="http://schemas.microsoft.com/office/powerpoint/2010/main" val="5948355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691449810"/>
              </p:ext>
            </p:extLst>
          </p:nvPr>
        </p:nvGraphicFramePr>
        <p:xfrm>
          <a:off x="1524000" y="188640"/>
          <a:ext cx="6096000" cy="518160"/>
        </p:xfrm>
        <a:graphic>
          <a:graphicData uri="http://schemas.openxmlformats.org/drawingml/2006/table">
            <a:tbl>
              <a:tblPr firstRow="1" bandRow="1">
                <a:tableStyleId>{5C22544A-7EE6-4342-B048-85BDC9FD1C3A}</a:tableStyleId>
              </a:tblPr>
              <a:tblGrid>
                <a:gridCol w="6096000"/>
              </a:tblGrid>
              <a:tr h="432048">
                <a:tc>
                  <a:txBody>
                    <a:bodyPr/>
                    <a:lstStyle/>
                    <a:p>
                      <a:pPr algn="ctr"/>
                      <a:r>
                        <a:rPr lang="tr-TR" sz="2800" dirty="0" smtClean="0">
                          <a:solidFill>
                            <a:srgbClr val="FF0000"/>
                          </a:solidFill>
                          <a:latin typeface="Times New Roman" panose="02020603050405020304" pitchFamily="18" charset="0"/>
                          <a:cs typeface="Times New Roman" panose="02020603050405020304" pitchFamily="18" charset="0"/>
                        </a:rPr>
                        <a:t>Kırmızı Çeltik</a:t>
                      </a:r>
                      <a:endParaRPr lang="tr-TR" sz="280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897133"/>
            <a:ext cx="8424936" cy="5628211"/>
          </a:xfrm>
          <a:prstGeom prst="rect">
            <a:avLst/>
          </a:prstGeom>
        </p:spPr>
      </p:pic>
    </p:spTree>
    <p:extLst>
      <p:ext uri="{BB962C8B-B14F-4D97-AF65-F5344CB8AC3E}">
        <p14:creationId xmlns:p14="http://schemas.microsoft.com/office/powerpoint/2010/main" val="2231514358"/>
      </p:ext>
    </p:extLst>
  </p:cSld>
  <p:clrMapOvr>
    <a:masterClrMapping/>
  </p:clrMapOvr>
  <p:transition spd="slow">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sper\Desktop\Kırmızı çeltik\DSC01781.gif"/>
          <p:cNvPicPr>
            <a:picLocks noChangeAspect="1" noChangeArrowheads="1"/>
          </p:cNvPicPr>
          <p:nvPr/>
        </p:nvPicPr>
        <p:blipFill>
          <a:blip r:embed="rId2" cstate="print"/>
          <a:srcRect/>
          <a:stretch>
            <a:fillRect/>
          </a:stretch>
        </p:blipFill>
        <p:spPr bwMode="auto">
          <a:xfrm>
            <a:off x="1214414" y="1000108"/>
            <a:ext cx="6643734" cy="5390160"/>
          </a:xfrm>
          <a:prstGeom prst="rect">
            <a:avLst/>
          </a:prstGeom>
          <a:noFill/>
        </p:spPr>
      </p:pic>
      <p:graphicFrame>
        <p:nvGraphicFramePr>
          <p:cNvPr id="4" name="Tablo 3"/>
          <p:cNvGraphicFramePr>
            <a:graphicFrameLocks noGrp="1"/>
          </p:cNvGraphicFramePr>
          <p:nvPr>
            <p:extLst>
              <p:ext uri="{D42A27DB-BD31-4B8C-83A1-F6EECF244321}">
                <p14:modId xmlns:p14="http://schemas.microsoft.com/office/powerpoint/2010/main" val="1691449810"/>
              </p:ext>
            </p:extLst>
          </p:nvPr>
        </p:nvGraphicFramePr>
        <p:xfrm>
          <a:off x="1524000" y="188640"/>
          <a:ext cx="6096000" cy="518160"/>
        </p:xfrm>
        <a:graphic>
          <a:graphicData uri="http://schemas.openxmlformats.org/drawingml/2006/table">
            <a:tbl>
              <a:tblPr firstRow="1" bandRow="1">
                <a:tableStyleId>{5C22544A-7EE6-4342-B048-85BDC9FD1C3A}</a:tableStyleId>
              </a:tblPr>
              <a:tblGrid>
                <a:gridCol w="6096000"/>
              </a:tblGrid>
              <a:tr h="432048">
                <a:tc>
                  <a:txBody>
                    <a:bodyPr/>
                    <a:lstStyle/>
                    <a:p>
                      <a:pPr algn="ctr"/>
                      <a:r>
                        <a:rPr lang="tr-TR" sz="2800" dirty="0" smtClean="0">
                          <a:solidFill>
                            <a:srgbClr val="FF0000"/>
                          </a:solidFill>
                          <a:latin typeface="Times New Roman" panose="02020603050405020304" pitchFamily="18" charset="0"/>
                          <a:cs typeface="Times New Roman" panose="02020603050405020304" pitchFamily="18" charset="0"/>
                        </a:rPr>
                        <a:t>Kırmızı Çeltik</a:t>
                      </a:r>
                      <a:endParaRPr lang="tr-TR" sz="280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2932962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7300082"/>
          <p:cNvPicPr>
            <a:picLocks noChangeAspect="1" noChangeArrowheads="1"/>
          </p:cNvPicPr>
          <p:nvPr/>
        </p:nvPicPr>
        <p:blipFill>
          <a:blip r:embed="rId2" cstate="print"/>
          <a:srcRect/>
          <a:stretch>
            <a:fillRect/>
          </a:stretch>
        </p:blipFill>
        <p:spPr bwMode="auto">
          <a:xfrm>
            <a:off x="357188" y="1000107"/>
            <a:ext cx="8429625" cy="5214955"/>
          </a:xfrm>
          <a:prstGeom prst="rect">
            <a:avLst/>
          </a:prstGeom>
          <a:noFill/>
          <a:ln w="9525">
            <a:noFill/>
            <a:miter lim="800000"/>
            <a:headEnd/>
            <a:tailEnd/>
          </a:ln>
        </p:spPr>
      </p:pic>
      <p:pic>
        <p:nvPicPr>
          <p:cNvPr id="11267" name="Picture 2" descr="bakanlklogo"/>
          <p:cNvPicPr>
            <a:picLocks noChangeAspect="1" noChangeArrowheads="1"/>
          </p:cNvPicPr>
          <p:nvPr/>
        </p:nvPicPr>
        <p:blipFill>
          <a:blip r:embed="rId3" cstate="print"/>
          <a:srcRect/>
          <a:stretch>
            <a:fillRect/>
          </a:stretch>
        </p:blipFill>
        <p:spPr bwMode="auto">
          <a:xfrm>
            <a:off x="0" y="0"/>
            <a:ext cx="857250" cy="714375"/>
          </a:xfrm>
          <a:prstGeom prst="rect">
            <a:avLst/>
          </a:prstGeom>
          <a:noFill/>
          <a:ln w="9525">
            <a:noFill/>
            <a:miter lim="800000"/>
            <a:headEnd/>
            <a:tailEnd/>
          </a:ln>
        </p:spPr>
      </p:pic>
      <p:sp>
        <p:nvSpPr>
          <p:cNvPr id="4" name="4 Slayt Numarası Yer Tutucusu"/>
          <p:cNvSpPr>
            <a:spLocks noGrp="1"/>
          </p:cNvSpPr>
          <p:nvPr>
            <p:ph type="sldNum" sz="quarter" idx="12"/>
          </p:nvPr>
        </p:nvSpPr>
        <p:spPr>
          <a:xfrm>
            <a:off x="6500813" y="6357938"/>
            <a:ext cx="2428875" cy="363537"/>
          </a:xfrm>
        </p:spPr>
        <p:txBody>
          <a:bodyPr/>
          <a:lstStyle/>
          <a:p>
            <a:pPr>
              <a:defRPr/>
            </a:pPr>
            <a:fld id="{E16D5CBE-6039-4F49-81ED-37882BC7BE13}" type="slidenum">
              <a:rPr lang="tr-TR" smtClean="0"/>
              <a:pPr>
                <a:defRPr/>
              </a:pPr>
              <a:t>66</a:t>
            </a:fld>
            <a:endParaRPr lang="tr-TR"/>
          </a:p>
        </p:txBody>
      </p:sp>
      <p:sp>
        <p:nvSpPr>
          <p:cNvPr id="5" name="Unvan 1"/>
          <p:cNvSpPr txBox="1">
            <a:spLocks/>
          </p:cNvSpPr>
          <p:nvPr/>
        </p:nvSpPr>
        <p:spPr>
          <a:xfrm>
            <a:off x="1043608" y="274638"/>
            <a:ext cx="7643192" cy="5620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b="1" dirty="0" smtClean="0">
                <a:solidFill>
                  <a:srgbClr val="FF0000"/>
                </a:solidFill>
                <a:latin typeface="Times New Roman" panose="02020603050405020304" pitchFamily="18" charset="0"/>
                <a:cs typeface="Times New Roman" panose="02020603050405020304" pitchFamily="18" charset="0"/>
              </a:rPr>
              <a:t>Kırmızı Çeltik</a:t>
            </a:r>
            <a:endParaRPr lang="tr-TR"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853664"/>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395536" y="404664"/>
            <a:ext cx="7376864" cy="6192688"/>
          </a:xfrm>
        </p:spPr>
        <p:txBody>
          <a:bodyPr>
            <a:normAutofit/>
          </a:bodyPr>
          <a:lstStyle/>
          <a:p>
            <a:pPr algn="l"/>
            <a:r>
              <a:rPr lang="tr-TR" sz="2800" dirty="0">
                <a:latin typeface="Times New Roman" panose="02020603050405020304" pitchFamily="18" charset="0"/>
                <a:cs typeface="Times New Roman" panose="02020603050405020304" pitchFamily="18" charset="0"/>
              </a:rPr>
              <a:t>	</a:t>
            </a:r>
            <a:r>
              <a:rPr lang="tr-TR" sz="2800" b="1" u="sng" dirty="0" smtClean="0">
                <a:solidFill>
                  <a:schemeClr val="tx1"/>
                </a:solidFill>
                <a:latin typeface="Times New Roman" panose="02020603050405020304" pitchFamily="18" charset="0"/>
                <a:cs typeface="Times New Roman" panose="02020603050405020304" pitchFamily="18" charset="0"/>
              </a:rPr>
              <a:t>Kırmızı çeltik kontrolünde kullanılan IMI çeltik çeşitlerinin üretiminde iki defa yabancı ot ilacı uygulaması yapılması tavsiye edilmektedir. </a:t>
            </a:r>
          </a:p>
          <a:p>
            <a:pPr algn="l"/>
            <a:r>
              <a:rPr lang="tr-TR" sz="2800" b="1" dirty="0" smtClean="0">
                <a:solidFill>
                  <a:schemeClr val="tx1"/>
                </a:solidFill>
                <a:latin typeface="Times New Roman" panose="02020603050405020304" pitchFamily="18" charset="0"/>
                <a:cs typeface="Times New Roman" panose="02020603050405020304" pitchFamily="18" charset="0"/>
              </a:rPr>
              <a:t>	I. Uygulama: Ekim sonrası yabancı ot ilacı uygulama zamanı, ekimden 25-30 gün sonra,</a:t>
            </a:r>
          </a:p>
          <a:p>
            <a:pPr algn="l"/>
            <a:r>
              <a:rPr lang="tr-TR" sz="2800" b="1" dirty="0">
                <a:solidFill>
                  <a:schemeClr val="tx1"/>
                </a:solidFill>
                <a:latin typeface="Times New Roman" panose="02020603050405020304" pitchFamily="18" charset="0"/>
                <a:cs typeface="Times New Roman" panose="02020603050405020304" pitchFamily="18" charset="0"/>
              </a:rPr>
              <a:t>	</a:t>
            </a:r>
            <a:r>
              <a:rPr lang="tr-TR" sz="2800" b="1" dirty="0" smtClean="0">
                <a:solidFill>
                  <a:schemeClr val="tx1"/>
                </a:solidFill>
                <a:latin typeface="Times New Roman" panose="02020603050405020304" pitchFamily="18" charset="0"/>
                <a:cs typeface="Times New Roman" panose="02020603050405020304" pitchFamily="18" charset="0"/>
              </a:rPr>
              <a:t>II. İkinci uygulama, sonradan gelecek kırmızı çeltik bitkilerini kontrol etmek için, ekimden 40-45 gün sonra yapılmalıdır.</a:t>
            </a:r>
          </a:p>
          <a:p>
            <a:pPr algn="l"/>
            <a:r>
              <a:rPr lang="tr-TR" sz="2800" b="1" dirty="0" smtClean="0">
                <a:solidFill>
                  <a:schemeClr val="tx1"/>
                </a:solidFill>
                <a:latin typeface="Times New Roman" panose="02020603050405020304" pitchFamily="18" charset="0"/>
                <a:cs typeface="Times New Roman" panose="02020603050405020304" pitchFamily="18" charset="0"/>
              </a:rPr>
              <a:t>	Ancak, çiftçilerimiz tek uygulama yapmaktadırlar. Bu durumda, sonradan çıkan kırmızı çeltik bitkileri tarlada kalmaktadır. </a:t>
            </a:r>
            <a:endParaRPr lang="tr-TR" sz="2800" b="1" dirty="0">
              <a:solidFill>
                <a:schemeClr val="tx1"/>
              </a:solidFill>
              <a:latin typeface="Times New Roman" panose="02020603050405020304" pitchFamily="18" charset="0"/>
              <a:cs typeface="Times New Roman" panose="02020603050405020304" pitchFamily="18" charset="0"/>
            </a:endParaRPr>
          </a:p>
          <a:p>
            <a:pPr algn="l"/>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344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3608" y="0"/>
            <a:ext cx="7643192" cy="836712"/>
          </a:xfrm>
        </p:spPr>
        <p:txBody>
          <a:bodyPr>
            <a:normAutofit fontScale="90000"/>
          </a:bodyPr>
          <a:lstStyle/>
          <a:p>
            <a:r>
              <a:rPr lang="tr-TR" sz="3200" b="1" dirty="0" smtClean="0">
                <a:solidFill>
                  <a:srgbClr val="FF0000"/>
                </a:solidFill>
                <a:latin typeface="Times New Roman" panose="02020603050405020304" pitchFamily="18" charset="0"/>
                <a:cs typeface="Times New Roman" panose="02020603050405020304" pitchFamily="18" charset="0"/>
              </a:rPr>
              <a:t>IMI çeltik üretim tarlasında, kontrol edilmeden kalan kırmız çeltik bitkileri</a:t>
            </a:r>
            <a:endParaRPr lang="tr-TR" sz="3200" b="1" dirty="0">
              <a:solidFill>
                <a:srgbClr val="FF0000"/>
              </a:solidFill>
              <a:latin typeface="Times New Roman" panose="02020603050405020304" pitchFamily="18" charset="0"/>
              <a:cs typeface="Times New Roman" panose="02020603050405020304" pitchFamily="18"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80728"/>
            <a:ext cx="8496944" cy="5616624"/>
          </a:xfrm>
          <a:prstGeom prst="rect">
            <a:avLst/>
          </a:prstGeom>
        </p:spPr>
      </p:pic>
    </p:spTree>
    <p:extLst>
      <p:ext uri="{BB962C8B-B14F-4D97-AF65-F5344CB8AC3E}">
        <p14:creationId xmlns:p14="http://schemas.microsoft.com/office/powerpoint/2010/main" val="2048651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467544" y="260648"/>
            <a:ext cx="8208912" cy="6480720"/>
          </a:xfrm>
        </p:spPr>
        <p:txBody>
          <a:bodyPr>
            <a:normAutofit fontScale="92500" lnSpcReduction="20000"/>
          </a:bodyPr>
          <a:lstStyle/>
          <a:p>
            <a:pPr algn="l"/>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	</a:t>
            </a:r>
            <a:r>
              <a:rPr lang="tr-TR" b="1" dirty="0" smtClean="0">
                <a:solidFill>
                  <a:srgbClr val="0033CC"/>
                </a:solidFill>
                <a:latin typeface="Times New Roman" panose="02020603050405020304" pitchFamily="18" charset="0"/>
                <a:cs typeface="Times New Roman" panose="02020603050405020304" pitchFamily="18" charset="0"/>
              </a:rPr>
              <a:t>Çeltik Yanıklık Hastalığı Sorunu</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1. </a:t>
            </a:r>
            <a:r>
              <a:rPr lang="tr-TR" b="1" dirty="0" err="1" smtClean="0">
                <a:solidFill>
                  <a:schemeClr val="tx1"/>
                </a:solidFill>
                <a:latin typeface="Times New Roman" panose="02020603050405020304" pitchFamily="18" charset="0"/>
                <a:cs typeface="Times New Roman" panose="02020603050405020304" pitchFamily="18" charset="0"/>
              </a:rPr>
              <a:t>Monokültür</a:t>
            </a:r>
            <a:r>
              <a:rPr lang="tr-TR" b="1" dirty="0" smtClean="0">
                <a:solidFill>
                  <a:schemeClr val="tx1"/>
                </a:solidFill>
                <a:latin typeface="Times New Roman" panose="02020603050405020304" pitchFamily="18" charset="0"/>
                <a:cs typeface="Times New Roman" panose="02020603050405020304" pitchFamily="18" charset="0"/>
              </a:rPr>
              <a:t> çeltik tarımı,</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2. Global iklim değişikliği,</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3. Yüksek dozda azotlu gübre kullanma</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   gibi nedenlerden dolayı son zamanlarda, çeltik yanıklık hastalığı sorunu artmıştır.</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Çiftçilerimiz ürünlerini bu hastalıktan korumak için, hastalığın çıkma dönemi veya yoğunluğuna bağlı olarak, ürün yetiştirme döneminde, iki üçü defa </a:t>
            </a:r>
            <a:r>
              <a:rPr lang="tr-TR" b="1" dirty="0" err="1" smtClean="0">
                <a:solidFill>
                  <a:schemeClr val="tx1"/>
                </a:solidFill>
                <a:latin typeface="Times New Roman" panose="02020603050405020304" pitchFamily="18" charset="0"/>
                <a:cs typeface="Times New Roman" panose="02020603050405020304" pitchFamily="18" charset="0"/>
              </a:rPr>
              <a:t>fungisit</a:t>
            </a:r>
            <a:r>
              <a:rPr lang="tr-TR" b="1" dirty="0" smtClean="0">
                <a:solidFill>
                  <a:schemeClr val="tx1"/>
                </a:solidFill>
                <a:latin typeface="Times New Roman" panose="02020603050405020304" pitchFamily="18" charset="0"/>
                <a:cs typeface="Times New Roman" panose="02020603050405020304" pitchFamily="18" charset="0"/>
              </a:rPr>
              <a:t> uygulaması yapmak zorunda kalmaktadır. Bu durum üretim maliyeti ve çevre kirliği riskini arttırmaktadır.</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u="sng" dirty="0" smtClean="0">
                <a:solidFill>
                  <a:schemeClr val="tx1"/>
                </a:solidFill>
                <a:latin typeface="Times New Roman" panose="02020603050405020304" pitchFamily="18" charset="0"/>
                <a:cs typeface="Times New Roman" panose="02020603050405020304" pitchFamily="18" charset="0"/>
              </a:rPr>
              <a:t>Bu hastalıktan korunmanın en etkili ve ekonomik yöntemi hastalığa dayanıklı çeşit yetiştirmektir</a:t>
            </a:r>
            <a:r>
              <a:rPr lang="tr-TR" b="1" dirty="0" smtClean="0">
                <a:solidFill>
                  <a:schemeClr val="tx1"/>
                </a:solidFill>
                <a:latin typeface="Times New Roman" panose="02020603050405020304" pitchFamily="18" charset="0"/>
                <a:cs typeface="Times New Roman" panose="02020603050405020304" pitchFamily="18" charset="0"/>
              </a:rPr>
              <a:t>.</a:t>
            </a:r>
          </a:p>
          <a:p>
            <a:pPr algn="l"/>
            <a:endParaRPr lang="tr-TR" dirty="0" smtClean="0">
              <a:latin typeface="Times New Roman" panose="02020603050405020304" pitchFamily="18" charset="0"/>
              <a:cs typeface="Times New Roman" panose="02020603050405020304" pitchFamily="18" charset="0"/>
            </a:endParaRPr>
          </a:p>
          <a:p>
            <a:pPr algn="l"/>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701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Hububat Konseyi sunu\Ülkelerde-Tüketilen-enerji.gif"/>
          <p:cNvPicPr>
            <a:picLocks noChangeAspect="1" noChangeArrowheads="1"/>
          </p:cNvPicPr>
          <p:nvPr/>
        </p:nvPicPr>
        <p:blipFill>
          <a:blip r:embed="rId2"/>
          <a:srcRect/>
          <a:stretch>
            <a:fillRect/>
          </a:stretch>
        </p:blipFill>
        <p:spPr bwMode="auto">
          <a:xfrm>
            <a:off x="285720" y="357166"/>
            <a:ext cx="8501122" cy="6143667"/>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4" descr="DSC01848"/>
          <p:cNvPicPr>
            <a:picLocks noChangeAspect="1" noChangeArrowheads="1"/>
          </p:cNvPicPr>
          <p:nvPr/>
        </p:nvPicPr>
        <p:blipFill>
          <a:blip r:embed="rId2" cstate="print"/>
          <a:srcRect/>
          <a:stretch>
            <a:fillRect/>
          </a:stretch>
        </p:blipFill>
        <p:spPr bwMode="auto">
          <a:xfrm>
            <a:off x="395536" y="692696"/>
            <a:ext cx="8424936" cy="5976664"/>
          </a:xfrm>
          <a:prstGeom prst="rect">
            <a:avLst/>
          </a:prstGeom>
          <a:noFill/>
        </p:spPr>
      </p:pic>
      <p:graphicFrame>
        <p:nvGraphicFramePr>
          <p:cNvPr id="2" name="Tablo 1"/>
          <p:cNvGraphicFramePr>
            <a:graphicFrameLocks noGrp="1"/>
          </p:cNvGraphicFramePr>
          <p:nvPr>
            <p:extLst>
              <p:ext uri="{D42A27DB-BD31-4B8C-83A1-F6EECF244321}">
                <p14:modId xmlns:p14="http://schemas.microsoft.com/office/powerpoint/2010/main" val="2507565184"/>
              </p:ext>
            </p:extLst>
          </p:nvPr>
        </p:nvGraphicFramePr>
        <p:xfrm>
          <a:off x="1524000" y="116632"/>
          <a:ext cx="6096000" cy="576064"/>
        </p:xfrm>
        <a:graphic>
          <a:graphicData uri="http://schemas.openxmlformats.org/drawingml/2006/table">
            <a:tbl>
              <a:tblPr firstRow="1" bandRow="1">
                <a:tableStyleId>{5C22544A-7EE6-4342-B048-85BDC9FD1C3A}</a:tableStyleId>
              </a:tblPr>
              <a:tblGrid>
                <a:gridCol w="6096000"/>
              </a:tblGrid>
              <a:tr h="576064">
                <a:tc>
                  <a:txBody>
                    <a:bodyPr/>
                    <a:lstStyle/>
                    <a:p>
                      <a:pPr algn="ctr"/>
                      <a:r>
                        <a:rPr lang="tr-TR" sz="2800" dirty="0" smtClean="0">
                          <a:solidFill>
                            <a:schemeClr val="tx1"/>
                          </a:solidFill>
                          <a:latin typeface="Times New Roman" panose="02020603050405020304" pitchFamily="18" charset="0"/>
                          <a:cs typeface="Times New Roman" panose="02020603050405020304" pitchFamily="18" charset="0"/>
                        </a:rPr>
                        <a:t>      </a:t>
                      </a:r>
                      <a:r>
                        <a:rPr lang="tr-TR" sz="2800" dirty="0" smtClean="0">
                          <a:solidFill>
                            <a:srgbClr val="0033CC"/>
                          </a:solidFill>
                          <a:latin typeface="Times New Roman" panose="02020603050405020304" pitchFamily="18" charset="0"/>
                          <a:cs typeface="Times New Roman" panose="02020603050405020304" pitchFamily="18" charset="0"/>
                        </a:rPr>
                        <a:t>Yaprak Yanıklığı</a:t>
                      </a:r>
                      <a:endParaRPr lang="tr-TR" sz="28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2071271390"/>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alkara47"/>
          <p:cNvPicPr>
            <a:picLocks noChangeAspect="1" noChangeArrowheads="1"/>
          </p:cNvPicPr>
          <p:nvPr/>
        </p:nvPicPr>
        <p:blipFill>
          <a:blip r:embed="rId2" cstate="print"/>
          <a:srcRect/>
          <a:stretch>
            <a:fillRect/>
          </a:stretch>
        </p:blipFill>
        <p:spPr bwMode="auto">
          <a:xfrm>
            <a:off x="179512" y="548680"/>
            <a:ext cx="8712968" cy="6048672"/>
          </a:xfrm>
          <a:prstGeom prst="rect">
            <a:avLst/>
          </a:prstGeom>
          <a:noFill/>
          <a:ln w="9525">
            <a:noFill/>
            <a:miter lim="800000"/>
            <a:headEnd/>
            <a:tailEnd/>
          </a:ln>
        </p:spPr>
      </p:pic>
      <p:graphicFrame>
        <p:nvGraphicFramePr>
          <p:cNvPr id="3" name="Tablo 2"/>
          <p:cNvGraphicFramePr>
            <a:graphicFrameLocks noGrp="1"/>
          </p:cNvGraphicFramePr>
          <p:nvPr>
            <p:extLst>
              <p:ext uri="{D42A27DB-BD31-4B8C-83A1-F6EECF244321}">
                <p14:modId xmlns:p14="http://schemas.microsoft.com/office/powerpoint/2010/main" val="2330808162"/>
              </p:ext>
            </p:extLst>
          </p:nvPr>
        </p:nvGraphicFramePr>
        <p:xfrm>
          <a:off x="1524000" y="0"/>
          <a:ext cx="6096000" cy="518160"/>
        </p:xfrm>
        <a:graphic>
          <a:graphicData uri="http://schemas.openxmlformats.org/drawingml/2006/table">
            <a:tbl>
              <a:tblPr firstRow="1" bandRow="1">
                <a:tableStyleId>{5C22544A-7EE6-4342-B048-85BDC9FD1C3A}</a:tableStyleId>
              </a:tblPr>
              <a:tblGrid>
                <a:gridCol w="6096000"/>
              </a:tblGrid>
              <a:tr h="476672">
                <a:tc>
                  <a:txBody>
                    <a:bodyPr/>
                    <a:lstStyle/>
                    <a:p>
                      <a:pPr algn="ctr"/>
                      <a:r>
                        <a:rPr lang="tr-TR" sz="2800" dirty="0" smtClean="0">
                          <a:solidFill>
                            <a:schemeClr val="tx1"/>
                          </a:solidFill>
                          <a:latin typeface="Times New Roman" panose="02020603050405020304" pitchFamily="18" charset="0"/>
                          <a:cs typeface="Times New Roman" panose="02020603050405020304" pitchFamily="18" charset="0"/>
                        </a:rPr>
                        <a:t>      </a:t>
                      </a:r>
                      <a:r>
                        <a:rPr lang="tr-TR" sz="2800" dirty="0" smtClean="0">
                          <a:solidFill>
                            <a:srgbClr val="0033CC"/>
                          </a:solidFill>
                          <a:latin typeface="Times New Roman" panose="02020603050405020304" pitchFamily="18" charset="0"/>
                          <a:cs typeface="Times New Roman" panose="02020603050405020304" pitchFamily="18" charset="0"/>
                        </a:rPr>
                        <a:t>Yaprak Yanıklığı</a:t>
                      </a:r>
                      <a:endParaRPr lang="tr-TR" sz="28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947425229"/>
      </p:ext>
    </p:extLst>
  </p:cSld>
  <p:clrMapOvr>
    <a:masterClrMapping/>
  </p:clrMapOvr>
  <p:transition spd="slow" advClick="0">
    <p:cover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73001476"/>
          <p:cNvPicPr>
            <a:picLocks noChangeAspect="1" noChangeArrowheads="1"/>
          </p:cNvPicPr>
          <p:nvPr/>
        </p:nvPicPr>
        <p:blipFill>
          <a:blip r:embed="rId2" cstate="print"/>
          <a:srcRect/>
          <a:stretch>
            <a:fillRect/>
          </a:stretch>
        </p:blipFill>
        <p:spPr bwMode="auto">
          <a:xfrm>
            <a:off x="251520" y="562595"/>
            <a:ext cx="8640960" cy="6120680"/>
          </a:xfrm>
          <a:prstGeom prst="rect">
            <a:avLst/>
          </a:prstGeom>
          <a:noFill/>
          <a:ln w="9525">
            <a:noFill/>
            <a:miter lim="800000"/>
            <a:headEnd/>
            <a:tailEnd/>
          </a:ln>
        </p:spPr>
      </p:pic>
      <p:graphicFrame>
        <p:nvGraphicFramePr>
          <p:cNvPr id="3" name="Tablo 2"/>
          <p:cNvGraphicFramePr>
            <a:graphicFrameLocks noGrp="1"/>
          </p:cNvGraphicFramePr>
          <p:nvPr>
            <p:extLst>
              <p:ext uri="{D42A27DB-BD31-4B8C-83A1-F6EECF244321}">
                <p14:modId xmlns:p14="http://schemas.microsoft.com/office/powerpoint/2010/main" val="1525642542"/>
              </p:ext>
            </p:extLst>
          </p:nvPr>
        </p:nvGraphicFramePr>
        <p:xfrm>
          <a:off x="1524000" y="0"/>
          <a:ext cx="6096000" cy="518160"/>
        </p:xfrm>
        <a:graphic>
          <a:graphicData uri="http://schemas.openxmlformats.org/drawingml/2006/table">
            <a:tbl>
              <a:tblPr firstRow="1" bandRow="1">
                <a:tableStyleId>{5C22544A-7EE6-4342-B048-85BDC9FD1C3A}</a:tableStyleId>
              </a:tblPr>
              <a:tblGrid>
                <a:gridCol w="6096000"/>
              </a:tblGrid>
              <a:tr h="476672">
                <a:tc>
                  <a:txBody>
                    <a:bodyPr/>
                    <a:lstStyle/>
                    <a:p>
                      <a:pPr algn="ctr"/>
                      <a:r>
                        <a:rPr lang="tr-TR" sz="2800" dirty="0" smtClean="0">
                          <a:solidFill>
                            <a:srgbClr val="0033CC"/>
                          </a:solidFill>
                          <a:latin typeface="Times New Roman" panose="02020603050405020304" pitchFamily="18" charset="0"/>
                          <a:cs typeface="Times New Roman" panose="02020603050405020304" pitchFamily="18" charset="0"/>
                        </a:rPr>
                        <a:t>      Boğum Yanıklığı</a:t>
                      </a:r>
                      <a:endParaRPr lang="tr-TR" sz="28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1692358500"/>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Yanıklıkmalkara844"/>
          <p:cNvPicPr>
            <a:picLocks noChangeAspect="1" noChangeArrowheads="1"/>
          </p:cNvPicPr>
          <p:nvPr/>
        </p:nvPicPr>
        <p:blipFill>
          <a:blip r:embed="rId2" cstate="print"/>
          <a:srcRect/>
          <a:stretch>
            <a:fillRect/>
          </a:stretch>
        </p:blipFill>
        <p:spPr bwMode="auto">
          <a:xfrm>
            <a:off x="467544" y="620688"/>
            <a:ext cx="8208912" cy="5904656"/>
          </a:xfrm>
          <a:prstGeom prst="rect">
            <a:avLst/>
          </a:prstGeom>
          <a:noFill/>
          <a:ln w="9525">
            <a:noFill/>
            <a:miter lim="800000"/>
            <a:headEnd/>
            <a:tailEnd/>
          </a:ln>
        </p:spPr>
      </p:pic>
      <p:graphicFrame>
        <p:nvGraphicFramePr>
          <p:cNvPr id="3" name="Tablo 2"/>
          <p:cNvGraphicFramePr>
            <a:graphicFrameLocks noGrp="1"/>
          </p:cNvGraphicFramePr>
          <p:nvPr>
            <p:extLst>
              <p:ext uri="{D42A27DB-BD31-4B8C-83A1-F6EECF244321}">
                <p14:modId xmlns:p14="http://schemas.microsoft.com/office/powerpoint/2010/main" val="1630639674"/>
              </p:ext>
            </p:extLst>
          </p:nvPr>
        </p:nvGraphicFramePr>
        <p:xfrm>
          <a:off x="1524000" y="0"/>
          <a:ext cx="6096000" cy="548680"/>
        </p:xfrm>
        <a:graphic>
          <a:graphicData uri="http://schemas.openxmlformats.org/drawingml/2006/table">
            <a:tbl>
              <a:tblPr firstRow="1" bandRow="1">
                <a:tableStyleId>{5C22544A-7EE6-4342-B048-85BDC9FD1C3A}</a:tableStyleId>
              </a:tblPr>
              <a:tblGrid>
                <a:gridCol w="6096000"/>
              </a:tblGrid>
              <a:tr h="548680">
                <a:tc>
                  <a:txBody>
                    <a:bodyPr/>
                    <a:lstStyle/>
                    <a:p>
                      <a:pPr algn="ctr"/>
                      <a:r>
                        <a:rPr lang="tr-TR" sz="2800" dirty="0" smtClean="0">
                          <a:solidFill>
                            <a:schemeClr val="tx1"/>
                          </a:solidFill>
                          <a:latin typeface="Times New Roman" panose="02020603050405020304" pitchFamily="18" charset="0"/>
                          <a:cs typeface="Times New Roman" panose="02020603050405020304" pitchFamily="18" charset="0"/>
                        </a:rPr>
                        <a:t>      </a:t>
                      </a:r>
                      <a:r>
                        <a:rPr lang="tr-TR" sz="2800" dirty="0" smtClean="0">
                          <a:solidFill>
                            <a:srgbClr val="0033CC"/>
                          </a:solidFill>
                          <a:latin typeface="Times New Roman" panose="02020603050405020304" pitchFamily="18" charset="0"/>
                          <a:cs typeface="Times New Roman" panose="02020603050405020304" pitchFamily="18" charset="0"/>
                        </a:rPr>
                        <a:t>Salkım</a:t>
                      </a:r>
                      <a:r>
                        <a:rPr lang="tr-TR" sz="2800" baseline="0" dirty="0" smtClean="0">
                          <a:solidFill>
                            <a:srgbClr val="0033CC"/>
                          </a:solidFill>
                          <a:latin typeface="Times New Roman" panose="02020603050405020304" pitchFamily="18" charset="0"/>
                          <a:cs typeface="Times New Roman" panose="02020603050405020304" pitchFamily="18" charset="0"/>
                        </a:rPr>
                        <a:t> Boğum </a:t>
                      </a:r>
                      <a:r>
                        <a:rPr lang="tr-TR" sz="2800" dirty="0" smtClean="0">
                          <a:solidFill>
                            <a:srgbClr val="0033CC"/>
                          </a:solidFill>
                          <a:latin typeface="Times New Roman" panose="02020603050405020304" pitchFamily="18" charset="0"/>
                          <a:cs typeface="Times New Roman" panose="02020603050405020304" pitchFamily="18" charset="0"/>
                        </a:rPr>
                        <a:t>Yanıklığı</a:t>
                      </a:r>
                      <a:endParaRPr lang="tr-TR" sz="28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3003008498"/>
      </p:ext>
    </p:extLst>
  </p:cSld>
  <p:clrMapOvr>
    <a:masterClrMapping/>
  </p:clrMapOvr>
  <p:transition spd="slow" advClick="0">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DSC03820"/>
          <p:cNvPicPr>
            <a:picLocks noChangeAspect="1" noChangeArrowheads="1"/>
          </p:cNvPicPr>
          <p:nvPr/>
        </p:nvPicPr>
        <p:blipFill>
          <a:blip r:embed="rId2" cstate="print"/>
          <a:srcRect/>
          <a:stretch>
            <a:fillRect/>
          </a:stretch>
        </p:blipFill>
        <p:spPr bwMode="auto">
          <a:xfrm>
            <a:off x="395536" y="620688"/>
            <a:ext cx="8280920" cy="5832648"/>
          </a:xfrm>
          <a:prstGeom prst="rect">
            <a:avLst/>
          </a:prstGeom>
          <a:noFill/>
          <a:ln w="9525">
            <a:noFill/>
            <a:miter lim="800000"/>
            <a:headEnd/>
            <a:tailEnd/>
          </a:ln>
        </p:spPr>
      </p:pic>
      <p:graphicFrame>
        <p:nvGraphicFramePr>
          <p:cNvPr id="3" name="Tablo 2"/>
          <p:cNvGraphicFramePr>
            <a:graphicFrameLocks noGrp="1"/>
          </p:cNvGraphicFramePr>
          <p:nvPr>
            <p:extLst>
              <p:ext uri="{D42A27DB-BD31-4B8C-83A1-F6EECF244321}">
                <p14:modId xmlns:p14="http://schemas.microsoft.com/office/powerpoint/2010/main" val="950434672"/>
              </p:ext>
            </p:extLst>
          </p:nvPr>
        </p:nvGraphicFramePr>
        <p:xfrm>
          <a:off x="1524000" y="0"/>
          <a:ext cx="6096000" cy="548680"/>
        </p:xfrm>
        <a:graphic>
          <a:graphicData uri="http://schemas.openxmlformats.org/drawingml/2006/table">
            <a:tbl>
              <a:tblPr firstRow="1" bandRow="1">
                <a:tableStyleId>{5C22544A-7EE6-4342-B048-85BDC9FD1C3A}</a:tableStyleId>
              </a:tblPr>
              <a:tblGrid>
                <a:gridCol w="6096000"/>
              </a:tblGrid>
              <a:tr h="548680">
                <a:tc>
                  <a:txBody>
                    <a:bodyPr/>
                    <a:lstStyle/>
                    <a:p>
                      <a:pPr algn="ctr"/>
                      <a:r>
                        <a:rPr lang="tr-TR" sz="2800" dirty="0" smtClean="0">
                          <a:solidFill>
                            <a:srgbClr val="0033CC"/>
                          </a:solidFill>
                          <a:latin typeface="Times New Roman" panose="02020603050405020304" pitchFamily="18" charset="0"/>
                          <a:cs typeface="Times New Roman" panose="02020603050405020304" pitchFamily="18" charset="0"/>
                        </a:rPr>
                        <a:t>      Salkım Boğum Yanıklığı</a:t>
                      </a:r>
                      <a:endParaRPr lang="tr-TR" sz="28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206351608"/>
      </p:ext>
    </p:extLst>
  </p:cSld>
  <p:clrMapOvr>
    <a:masterClrMapping/>
  </p:clrMapOvr>
  <p:transition spd="slow" advClick="0">
    <p:cover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1580167115"/>
              </p:ext>
            </p:extLst>
          </p:nvPr>
        </p:nvGraphicFramePr>
        <p:xfrm>
          <a:off x="1835696" y="2492896"/>
          <a:ext cx="6840760" cy="883920"/>
        </p:xfrm>
        <a:graphic>
          <a:graphicData uri="http://schemas.openxmlformats.org/drawingml/2006/table">
            <a:tbl>
              <a:tblPr firstRow="1" bandRow="1">
                <a:tableStyleId>{5C22544A-7EE6-4342-B048-85BDC9FD1C3A}</a:tableStyleId>
              </a:tblPr>
              <a:tblGrid>
                <a:gridCol w="6840760"/>
              </a:tblGrid>
              <a:tr h="720080">
                <a:tc>
                  <a:txBody>
                    <a:bodyPr/>
                    <a:lstStyle/>
                    <a:p>
                      <a:pPr algn="ctr"/>
                      <a:r>
                        <a:rPr lang="tr-TR" sz="2800" dirty="0" smtClean="0">
                          <a:solidFill>
                            <a:srgbClr val="0033CC"/>
                          </a:solidFill>
                          <a:latin typeface="Times New Roman" panose="02020603050405020304" pitchFamily="18" charset="0"/>
                          <a:cs typeface="Times New Roman" panose="02020603050405020304" pitchFamily="18" charset="0"/>
                        </a:rPr>
                        <a:t>      </a:t>
                      </a:r>
                      <a:r>
                        <a:rPr lang="tr-TR" sz="2400" dirty="0" smtClean="0">
                          <a:solidFill>
                            <a:srgbClr val="0033CC"/>
                          </a:solidFill>
                          <a:latin typeface="Times New Roman" panose="02020603050405020304" pitchFamily="18" charset="0"/>
                          <a:cs typeface="Times New Roman" panose="02020603050405020304" pitchFamily="18" charset="0"/>
                        </a:rPr>
                        <a:t>Yanıklık Hastalığına dayanıklı Çeşit Geliştirme Çalışmaları</a:t>
                      </a:r>
                      <a:endParaRPr lang="tr-TR" sz="2400" dirty="0">
                        <a:solidFill>
                          <a:srgbClr val="0033CC"/>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17712270"/>
      </p:ext>
    </p:extLst>
  </p:cSld>
  <p:clrMapOvr>
    <a:masterClrMapping/>
  </p:clrMapOvr>
  <p:transition spd="slow" advClick="0">
    <p:cover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0"/>
            <a:ext cx="7704856" cy="764704"/>
          </a:xfrm>
        </p:spPr>
        <p:txBody>
          <a:bodyPr>
            <a:normAutofit fontScale="90000"/>
          </a:bodyPr>
          <a:lstStyle/>
          <a:p>
            <a:r>
              <a:rPr lang="tr-TR" sz="3200" b="1" dirty="0" smtClean="0">
                <a:solidFill>
                  <a:srgbClr val="0000FF"/>
                </a:solidFill>
                <a:latin typeface="Times New Roman" pitchFamily="18" charset="0"/>
                <a:cs typeface="Times New Roman" pitchFamily="18" charset="0"/>
              </a:rPr>
              <a:t>Hastalık Test Bahçesi </a:t>
            </a:r>
            <a:r>
              <a:rPr lang="tr-TR" sz="3200" b="1" dirty="0" err="1" smtClean="0">
                <a:solidFill>
                  <a:srgbClr val="0000FF"/>
                </a:solidFill>
                <a:latin typeface="Times New Roman" pitchFamily="18" charset="0"/>
                <a:cs typeface="Times New Roman" pitchFamily="18" charset="0"/>
              </a:rPr>
              <a:t>İpala</a:t>
            </a:r>
            <a:r>
              <a:rPr lang="tr-TR" sz="3200" b="1" dirty="0" smtClean="0">
                <a:solidFill>
                  <a:srgbClr val="0000FF"/>
                </a:solidFill>
                <a:latin typeface="Times New Roman" pitchFamily="18" charset="0"/>
                <a:cs typeface="Times New Roman" pitchFamily="18" charset="0"/>
              </a:rPr>
              <a:t> Lokasyonu-2017</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76</a:t>
            </a:fld>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8712968" cy="5812755"/>
          </a:xfrm>
          <a:prstGeom prst="rect">
            <a:avLst/>
          </a:prstGeom>
        </p:spPr>
      </p:pic>
      <p:sp>
        <p:nvSpPr>
          <p:cNvPr id="5" name="Dikdörtgen 4"/>
          <p:cNvSpPr/>
          <p:nvPr/>
        </p:nvSpPr>
        <p:spPr>
          <a:xfrm>
            <a:off x="3203848" y="5301208"/>
            <a:ext cx="504056"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53</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7" name="Dikdörtgen 6"/>
          <p:cNvSpPr/>
          <p:nvPr/>
        </p:nvSpPr>
        <p:spPr>
          <a:xfrm>
            <a:off x="3995936" y="5301208"/>
            <a:ext cx="504056"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54</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4860032" y="5320145"/>
            <a:ext cx="504056" cy="323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55</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9" name="Dikdörtgen 8"/>
          <p:cNvSpPr/>
          <p:nvPr/>
        </p:nvSpPr>
        <p:spPr>
          <a:xfrm>
            <a:off x="5724128" y="5301208"/>
            <a:ext cx="504056" cy="3145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56</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6" name="Dikdörtgen 5"/>
          <p:cNvSpPr/>
          <p:nvPr/>
        </p:nvSpPr>
        <p:spPr>
          <a:xfrm>
            <a:off x="3059832" y="5877272"/>
            <a:ext cx="3287688"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smtClean="0">
                <a:solidFill>
                  <a:srgbClr val="FF0000"/>
                </a:solidFill>
                <a:latin typeface="Times New Roman" panose="02020603050405020304" pitchFamily="18" charset="0"/>
                <a:cs typeface="Times New Roman" panose="02020603050405020304" pitchFamily="18" charset="0"/>
              </a:rPr>
              <a:t>53</a:t>
            </a:r>
            <a:r>
              <a:rPr lang="tr-TR" sz="1600" b="1" dirty="0" smtClean="0">
                <a:solidFill>
                  <a:schemeClr val="tx1"/>
                </a:solidFill>
                <a:latin typeface="Times New Roman" panose="02020603050405020304" pitchFamily="18" charset="0"/>
                <a:cs typeface="Times New Roman" panose="02020603050405020304" pitchFamily="18" charset="0"/>
              </a:rPr>
              <a:t>) Sarı Çeltik, </a:t>
            </a:r>
            <a:r>
              <a:rPr lang="tr-TR" sz="1600" b="1" dirty="0" smtClean="0">
                <a:solidFill>
                  <a:srgbClr val="FF0000"/>
                </a:solidFill>
                <a:latin typeface="Times New Roman" panose="02020603050405020304" pitchFamily="18" charset="0"/>
                <a:cs typeface="Times New Roman" panose="02020603050405020304" pitchFamily="18" charset="0"/>
              </a:rPr>
              <a:t>54</a:t>
            </a:r>
            <a:r>
              <a:rPr lang="tr-TR" sz="1600" b="1" dirty="0" smtClean="0">
                <a:solidFill>
                  <a:schemeClr val="tx1"/>
                </a:solidFill>
                <a:latin typeface="Times New Roman" panose="02020603050405020304" pitchFamily="18" charset="0"/>
                <a:cs typeface="Times New Roman" panose="02020603050405020304" pitchFamily="18" charset="0"/>
              </a:rPr>
              <a:t>) Çakmak, </a:t>
            </a:r>
          </a:p>
          <a:p>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smtClean="0">
                <a:solidFill>
                  <a:srgbClr val="FF0000"/>
                </a:solidFill>
                <a:latin typeface="Times New Roman" panose="02020603050405020304" pitchFamily="18" charset="0"/>
                <a:cs typeface="Times New Roman" panose="02020603050405020304" pitchFamily="18" charset="0"/>
              </a:rPr>
              <a:t>55</a:t>
            </a:r>
            <a:r>
              <a:rPr lang="tr-TR" sz="1600" b="1" dirty="0" smtClean="0">
                <a:solidFill>
                  <a:schemeClr val="tx1"/>
                </a:solidFill>
                <a:latin typeface="Times New Roman" panose="02020603050405020304" pitchFamily="18" charset="0"/>
                <a:cs typeface="Times New Roman" panose="02020603050405020304" pitchFamily="18" charset="0"/>
              </a:rPr>
              <a:t>) N1-41T-1T-0T, </a:t>
            </a:r>
            <a:r>
              <a:rPr lang="tr-TR" sz="1600" b="1" dirty="0" smtClean="0">
                <a:solidFill>
                  <a:srgbClr val="FF0000"/>
                </a:solidFill>
                <a:latin typeface="Times New Roman" panose="02020603050405020304" pitchFamily="18" charset="0"/>
                <a:cs typeface="Times New Roman" panose="02020603050405020304" pitchFamily="18" charset="0"/>
              </a:rPr>
              <a:t>56</a:t>
            </a:r>
            <a:r>
              <a:rPr lang="tr-TR" sz="1600" b="1" dirty="0" smtClean="0">
                <a:solidFill>
                  <a:schemeClr val="tx1"/>
                </a:solidFill>
                <a:latin typeface="Times New Roman" panose="02020603050405020304" pitchFamily="18" charset="0"/>
                <a:cs typeface="Times New Roman" panose="02020603050405020304" pitchFamily="18" charset="0"/>
              </a:rPr>
              <a:t>) Trakya</a:t>
            </a:r>
            <a:endParaRPr lang="tr-TR"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6797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101242"/>
            <a:ext cx="7920880" cy="663462"/>
          </a:xfrm>
        </p:spPr>
        <p:txBody>
          <a:bodyPr>
            <a:normAutofit fontScale="90000"/>
          </a:bodyPr>
          <a:lstStyle/>
          <a:p>
            <a:r>
              <a:rPr lang="tr-TR" sz="2400" b="1" dirty="0">
                <a:solidFill>
                  <a:srgbClr val="0000FF"/>
                </a:solidFill>
                <a:latin typeface="Times New Roman" pitchFamily="18" charset="0"/>
                <a:cs typeface="Times New Roman" pitchFamily="18" charset="0"/>
              </a:rPr>
              <a:t>Hastalık Test Bahçesi İpsala </a:t>
            </a:r>
            <a:r>
              <a:rPr lang="tr-TR" sz="2400" b="1" dirty="0" err="1" smtClean="0">
                <a:solidFill>
                  <a:srgbClr val="0000FF"/>
                </a:solidFill>
                <a:latin typeface="Times New Roman" pitchFamily="18" charset="0"/>
                <a:cs typeface="Times New Roman" pitchFamily="18" charset="0"/>
              </a:rPr>
              <a:t>Lokasyonu</a:t>
            </a:r>
            <a:r>
              <a:rPr lang="tr-TR" sz="2400" b="1" dirty="0" smtClean="0">
                <a:solidFill>
                  <a:srgbClr val="0000FF"/>
                </a:solidFill>
                <a:latin typeface="Times New Roman" pitchFamily="18" charset="0"/>
                <a:cs typeface="Times New Roman" pitchFamily="18" charset="0"/>
              </a:rPr>
              <a:t/>
            </a:r>
            <a:br>
              <a:rPr lang="tr-TR" sz="2400" b="1" dirty="0" smtClean="0">
                <a:solidFill>
                  <a:srgbClr val="0000FF"/>
                </a:solidFill>
                <a:latin typeface="Times New Roman" pitchFamily="18" charset="0"/>
                <a:cs typeface="Times New Roman" pitchFamily="18" charset="0"/>
              </a:rPr>
            </a:br>
            <a:r>
              <a:rPr lang="tr-TR" sz="2400" b="1" dirty="0" smtClean="0">
                <a:solidFill>
                  <a:srgbClr val="0000FF"/>
                </a:solidFill>
                <a:latin typeface="Times New Roman" pitchFamily="18" charset="0"/>
                <a:cs typeface="Times New Roman" pitchFamily="18" charset="0"/>
              </a:rPr>
              <a:t>Yanıklık Hastalığına Dayanıklı Tescile Aday Hatlar</a:t>
            </a:r>
            <a:br>
              <a:rPr lang="tr-TR" sz="2400" b="1" dirty="0" smtClean="0">
                <a:solidFill>
                  <a:srgbClr val="0000FF"/>
                </a:solidFill>
                <a:latin typeface="Times New Roman" pitchFamily="18" charset="0"/>
                <a:cs typeface="Times New Roman" pitchFamily="18" charset="0"/>
              </a:rPr>
            </a:br>
            <a:endParaRPr lang="tr-TR" sz="2400" dirty="0"/>
          </a:p>
        </p:txBody>
      </p:sp>
      <p:pic>
        <p:nvPicPr>
          <p:cNvPr id="3074" name="Picture 2" descr="G:\2016 Düzeltilmiş\Hastalık Bahçesi\İpsala\DSC03659.gif"/>
          <p:cNvPicPr>
            <a:picLocks noChangeAspect="1" noChangeArrowheads="1"/>
          </p:cNvPicPr>
          <p:nvPr/>
        </p:nvPicPr>
        <p:blipFill>
          <a:blip r:embed="rId2" cstate="print"/>
          <a:srcRect/>
          <a:stretch>
            <a:fillRect/>
          </a:stretch>
        </p:blipFill>
        <p:spPr bwMode="auto">
          <a:xfrm>
            <a:off x="179512" y="908720"/>
            <a:ext cx="8784976" cy="5949280"/>
          </a:xfrm>
          <a:prstGeom prst="rect">
            <a:avLst/>
          </a:prstGeom>
          <a:solidFill>
            <a:schemeClr val="bg1"/>
          </a:solidFill>
        </p:spPr>
      </p:pic>
      <p:sp>
        <p:nvSpPr>
          <p:cNvPr id="4" name="3 Dikdörtgen"/>
          <p:cNvSpPr/>
          <p:nvPr/>
        </p:nvSpPr>
        <p:spPr>
          <a:xfrm>
            <a:off x="2428860" y="4857760"/>
            <a:ext cx="428628"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33</a:t>
            </a:r>
            <a:endParaRPr lang="tr-TR" b="1" dirty="0">
              <a:solidFill>
                <a:srgbClr val="FF0000"/>
              </a:solidFill>
            </a:endParaRPr>
          </a:p>
        </p:txBody>
      </p:sp>
      <p:sp>
        <p:nvSpPr>
          <p:cNvPr id="5" name="4 Dikdörtgen"/>
          <p:cNvSpPr/>
          <p:nvPr/>
        </p:nvSpPr>
        <p:spPr>
          <a:xfrm>
            <a:off x="3071802" y="4857760"/>
            <a:ext cx="428628"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34</a:t>
            </a:r>
            <a:endParaRPr lang="tr-TR" b="1" dirty="0">
              <a:solidFill>
                <a:srgbClr val="FF0000"/>
              </a:solidFill>
            </a:endParaRPr>
          </a:p>
        </p:txBody>
      </p:sp>
      <p:sp>
        <p:nvSpPr>
          <p:cNvPr id="6" name="5 Dikdörtgen"/>
          <p:cNvSpPr/>
          <p:nvPr/>
        </p:nvSpPr>
        <p:spPr>
          <a:xfrm>
            <a:off x="4000496" y="4857760"/>
            <a:ext cx="428628" cy="50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35</a:t>
            </a:r>
            <a:endParaRPr lang="tr-TR" b="1" dirty="0">
              <a:solidFill>
                <a:srgbClr val="FF0000"/>
              </a:solidFill>
            </a:endParaRPr>
          </a:p>
        </p:txBody>
      </p:sp>
      <p:sp>
        <p:nvSpPr>
          <p:cNvPr id="7" name="6 Dikdörtgen"/>
          <p:cNvSpPr/>
          <p:nvPr/>
        </p:nvSpPr>
        <p:spPr>
          <a:xfrm>
            <a:off x="5004048" y="4929198"/>
            <a:ext cx="425208" cy="50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rgbClr val="FF0000"/>
                </a:solidFill>
              </a:rPr>
              <a:t>36</a:t>
            </a:r>
            <a:endParaRPr lang="tr-TR" dirty="0">
              <a:solidFill>
                <a:srgbClr val="FF0000"/>
              </a:solidFill>
            </a:endParaRPr>
          </a:p>
        </p:txBody>
      </p:sp>
      <p:sp>
        <p:nvSpPr>
          <p:cNvPr id="8" name="7 Dikdörtgen"/>
          <p:cNvSpPr/>
          <p:nvPr/>
        </p:nvSpPr>
        <p:spPr>
          <a:xfrm flipH="1">
            <a:off x="5724128" y="4929198"/>
            <a:ext cx="419508" cy="428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37</a:t>
            </a:r>
            <a:endParaRPr lang="tr-TR" b="1" dirty="0">
              <a:solidFill>
                <a:srgbClr val="FF0000"/>
              </a:solidFill>
            </a:endParaRPr>
          </a:p>
        </p:txBody>
      </p:sp>
      <p:sp>
        <p:nvSpPr>
          <p:cNvPr id="9" name="8 Dikdörtgen"/>
          <p:cNvSpPr/>
          <p:nvPr/>
        </p:nvSpPr>
        <p:spPr>
          <a:xfrm>
            <a:off x="179512" y="6165304"/>
            <a:ext cx="8784976"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smtClean="0">
                <a:solidFill>
                  <a:srgbClr val="0066FF"/>
                </a:solidFill>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33</a:t>
            </a:r>
            <a:r>
              <a:rPr lang="tr-TR" b="1" dirty="0" smtClean="0">
                <a:solidFill>
                  <a:srgbClr val="0066FF"/>
                </a:solidFill>
                <a:latin typeface="Times New Roman" pitchFamily="18" charset="0"/>
                <a:cs typeface="Times New Roman" pitchFamily="18" charset="0"/>
              </a:rPr>
              <a:t>) IR 99598-2-8-10-1,   </a:t>
            </a:r>
            <a:r>
              <a:rPr lang="tr-TR" b="1" dirty="0" smtClean="0">
                <a:solidFill>
                  <a:srgbClr val="FF0000"/>
                </a:solidFill>
                <a:latin typeface="Times New Roman" pitchFamily="18" charset="0"/>
                <a:cs typeface="Times New Roman" pitchFamily="18" charset="0"/>
              </a:rPr>
              <a:t>34</a:t>
            </a:r>
            <a:r>
              <a:rPr lang="tr-TR" b="1" dirty="0" smtClean="0">
                <a:solidFill>
                  <a:srgbClr val="0066FF"/>
                </a:solidFill>
                <a:latin typeface="Times New Roman" pitchFamily="18" charset="0"/>
                <a:cs typeface="Times New Roman" pitchFamily="18" charset="0"/>
              </a:rPr>
              <a:t>) IR 99599-1-12-B,</a:t>
            </a:r>
            <a:r>
              <a:rPr lang="tr-TR" b="1" dirty="0" smtClean="0">
                <a:solidFill>
                  <a:srgbClr val="FF0000"/>
                </a:solidFill>
                <a:latin typeface="Times New Roman" pitchFamily="18" charset="0"/>
                <a:cs typeface="Times New Roman" pitchFamily="18" charset="0"/>
              </a:rPr>
              <a:t>   35</a:t>
            </a:r>
            <a:r>
              <a:rPr lang="tr-TR" b="1" dirty="0" smtClean="0">
                <a:solidFill>
                  <a:srgbClr val="0066FF"/>
                </a:solidFill>
                <a:latin typeface="Times New Roman" pitchFamily="18" charset="0"/>
                <a:cs typeface="Times New Roman" pitchFamily="18" charset="0"/>
              </a:rPr>
              <a:t>) </a:t>
            </a:r>
            <a:r>
              <a:rPr lang="en-GB" b="1" dirty="0" smtClean="0">
                <a:solidFill>
                  <a:srgbClr val="0066FF"/>
                </a:solidFill>
                <a:latin typeface="Times New Roman" pitchFamily="18" charset="0"/>
                <a:cs typeface="Times New Roman" pitchFamily="18" charset="0"/>
              </a:rPr>
              <a:t>KIZILTAN </a:t>
            </a:r>
            <a:r>
              <a:rPr lang="tr-TR" b="1" dirty="0" smtClean="0">
                <a:solidFill>
                  <a:srgbClr val="0066FF"/>
                </a:solidFill>
                <a:latin typeface="Times New Roman" pitchFamily="18" charset="0"/>
                <a:cs typeface="Times New Roman" pitchFamily="18" charset="0"/>
              </a:rPr>
              <a:t>(Hassas Çeşit), </a:t>
            </a:r>
          </a:p>
          <a:p>
            <a:pPr algn="ctr"/>
            <a:r>
              <a:rPr lang="tr-TR" b="1" dirty="0" smtClean="0">
                <a:solidFill>
                  <a:srgbClr val="0066FF"/>
                </a:solidFill>
                <a:latin typeface="Times New Roman" pitchFamily="18" charset="0"/>
                <a:cs typeface="Times New Roman" pitchFamily="18" charset="0"/>
              </a:rPr>
              <a:t>   </a:t>
            </a:r>
            <a:r>
              <a:rPr lang="tr-TR" b="1" dirty="0" smtClean="0">
                <a:solidFill>
                  <a:srgbClr val="FF0000"/>
                </a:solidFill>
                <a:latin typeface="Times New Roman" pitchFamily="18" charset="0"/>
                <a:cs typeface="Times New Roman" pitchFamily="18" charset="0"/>
              </a:rPr>
              <a:t>36</a:t>
            </a:r>
            <a:r>
              <a:rPr lang="tr-TR" b="1" dirty="0" smtClean="0">
                <a:solidFill>
                  <a:srgbClr val="0066FF"/>
                </a:solidFill>
                <a:latin typeface="Times New Roman" pitchFamily="18" charset="0"/>
                <a:cs typeface="Times New Roman" pitchFamily="18" charset="0"/>
              </a:rPr>
              <a:t>)  IR 99586-3-7-14-B,</a:t>
            </a:r>
            <a:r>
              <a:rPr lang="tr-TR" b="1" dirty="0" smtClean="0">
                <a:solidFill>
                  <a:srgbClr val="FF0000"/>
                </a:solidFill>
                <a:latin typeface="Times New Roman" pitchFamily="18" charset="0"/>
                <a:cs typeface="Times New Roman" pitchFamily="18" charset="0"/>
              </a:rPr>
              <a:t>    37</a:t>
            </a:r>
            <a:r>
              <a:rPr lang="tr-TR" b="1" dirty="0" smtClean="0">
                <a:solidFill>
                  <a:srgbClr val="0066FF"/>
                </a:solidFill>
                <a:latin typeface="Times New Roman" pitchFamily="18" charset="0"/>
                <a:cs typeface="Times New Roman" pitchFamily="18" charset="0"/>
              </a:rPr>
              <a:t>) TR-7-3-2-1-2 </a:t>
            </a:r>
            <a:endParaRPr lang="tr-TR" b="1" dirty="0">
              <a:solidFill>
                <a:srgbClr val="0066FF"/>
              </a:solidFill>
              <a:latin typeface="Times New Roman" pitchFamily="18" charset="0"/>
              <a:cs typeface="Times New Roman" pitchFamily="18" charset="0"/>
            </a:endParaRPr>
          </a:p>
        </p:txBody>
      </p:sp>
    </p:spTree>
    <p:extLst>
      <p:ext uri="{BB962C8B-B14F-4D97-AF65-F5344CB8AC3E}">
        <p14:creationId xmlns:p14="http://schemas.microsoft.com/office/powerpoint/2010/main" val="14921476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686800" cy="792088"/>
          </a:xfrm>
        </p:spPr>
        <p:txBody>
          <a:bodyPr>
            <a:noAutofit/>
          </a:bodyPr>
          <a:lstStyle/>
          <a:p>
            <a:r>
              <a:rPr lang="tr-TR" sz="2400" b="1" dirty="0" smtClean="0">
                <a:solidFill>
                  <a:srgbClr val="0033CC"/>
                </a:solidFill>
                <a:latin typeface="Times New Roman" panose="02020603050405020304" pitchFamily="18" charset="0"/>
                <a:cs typeface="Times New Roman" panose="02020603050405020304" pitchFamily="18" charset="0"/>
              </a:rPr>
              <a:t>Uluslararası Çeltik Araştırma Enstitüsünden proje ortağımız Dr. </a:t>
            </a:r>
            <a:r>
              <a:rPr lang="tr-TR" sz="2400" b="1" dirty="0" err="1" smtClean="0">
                <a:solidFill>
                  <a:srgbClr val="0033CC"/>
                </a:solidFill>
                <a:latin typeface="Times New Roman" panose="02020603050405020304" pitchFamily="18" charset="0"/>
                <a:cs typeface="Times New Roman" panose="02020603050405020304" pitchFamily="18" charset="0"/>
              </a:rPr>
              <a:t>Jena</a:t>
            </a:r>
            <a:r>
              <a:rPr lang="tr-TR" sz="2400" b="1" dirty="0" smtClean="0">
                <a:solidFill>
                  <a:srgbClr val="0033CC"/>
                </a:solidFill>
                <a:latin typeface="Times New Roman" panose="02020603050405020304" pitchFamily="18" charset="0"/>
                <a:cs typeface="Times New Roman" panose="02020603050405020304" pitchFamily="18" charset="0"/>
              </a:rPr>
              <a:t> ile 2017 İpsala </a:t>
            </a:r>
            <a:r>
              <a:rPr lang="tr-TR" sz="2400" b="1" dirty="0" err="1" smtClean="0">
                <a:solidFill>
                  <a:srgbClr val="0033CC"/>
                </a:solidFill>
                <a:latin typeface="Times New Roman" panose="02020603050405020304" pitchFamily="18" charset="0"/>
                <a:cs typeface="Times New Roman" panose="02020603050405020304" pitchFamily="18" charset="0"/>
              </a:rPr>
              <a:t>lokasyonunda</a:t>
            </a:r>
            <a:r>
              <a:rPr lang="tr-TR" sz="2400" b="1" dirty="0" smtClean="0">
                <a:solidFill>
                  <a:srgbClr val="0033CC"/>
                </a:solidFill>
                <a:latin typeface="Times New Roman" panose="02020603050405020304" pitchFamily="18" charset="0"/>
                <a:cs typeface="Times New Roman" panose="02020603050405020304" pitchFamily="18" charset="0"/>
              </a:rPr>
              <a:t> hastalık gözlemi</a:t>
            </a:r>
            <a:endParaRPr lang="tr-TR" sz="2400" b="1" dirty="0">
              <a:solidFill>
                <a:srgbClr val="0033CC"/>
              </a:solidFill>
              <a:latin typeface="Times New Roman" panose="02020603050405020304" pitchFamily="18" charset="0"/>
              <a:cs typeface="Times New Roman" panose="02020603050405020304" pitchFamily="18" charset="0"/>
            </a:endParaRPr>
          </a:p>
        </p:txBody>
      </p:sp>
      <p:sp>
        <p:nvSpPr>
          <p:cNvPr id="8" name="7 Dikdörtgen"/>
          <p:cNvSpPr/>
          <p:nvPr/>
        </p:nvSpPr>
        <p:spPr>
          <a:xfrm flipH="1">
            <a:off x="5786446" y="3857628"/>
            <a:ext cx="428628" cy="714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5</a:t>
            </a:r>
            <a:endParaRPr lang="tr-TR" b="1" dirty="0">
              <a:solidFill>
                <a:srgbClr val="FF0000"/>
              </a:solidFill>
            </a:endParaRPr>
          </a:p>
        </p:txBody>
      </p:sp>
      <p:pic>
        <p:nvPicPr>
          <p:cNvPr id="4098" name="Picture 2" descr="G:\2016 Düzeltilmiş\Dr jena Ziyaret\DSC06228.gif"/>
          <p:cNvPicPr>
            <a:picLocks noChangeAspect="1" noChangeArrowheads="1"/>
          </p:cNvPicPr>
          <p:nvPr/>
        </p:nvPicPr>
        <p:blipFill>
          <a:blip r:embed="rId2" cstate="print"/>
          <a:srcRect/>
          <a:stretch>
            <a:fillRect/>
          </a:stretch>
        </p:blipFill>
        <p:spPr bwMode="auto">
          <a:xfrm>
            <a:off x="285720" y="908720"/>
            <a:ext cx="8643998" cy="5184576"/>
          </a:xfrm>
          <a:prstGeom prst="rect">
            <a:avLst/>
          </a:prstGeom>
          <a:noFill/>
        </p:spPr>
      </p:pic>
      <p:sp>
        <p:nvSpPr>
          <p:cNvPr id="13" name="12 Dikdörtgen"/>
          <p:cNvSpPr/>
          <p:nvPr/>
        </p:nvSpPr>
        <p:spPr>
          <a:xfrm>
            <a:off x="4000496" y="4929198"/>
            <a:ext cx="214314"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1</a:t>
            </a:r>
            <a:endParaRPr lang="tr-TR" b="1" dirty="0">
              <a:solidFill>
                <a:srgbClr val="FF0000"/>
              </a:solidFill>
            </a:endParaRPr>
          </a:p>
        </p:txBody>
      </p:sp>
      <p:sp>
        <p:nvSpPr>
          <p:cNvPr id="14" name="13 Dikdörtgen"/>
          <p:cNvSpPr/>
          <p:nvPr/>
        </p:nvSpPr>
        <p:spPr>
          <a:xfrm>
            <a:off x="4357686" y="4929198"/>
            <a:ext cx="214314"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2</a:t>
            </a:r>
            <a:endParaRPr lang="tr-TR" b="1" dirty="0">
              <a:solidFill>
                <a:srgbClr val="FF0000"/>
              </a:solidFill>
            </a:endParaRPr>
          </a:p>
        </p:txBody>
      </p:sp>
      <p:sp>
        <p:nvSpPr>
          <p:cNvPr id="15" name="14 Dikdörtgen"/>
          <p:cNvSpPr/>
          <p:nvPr/>
        </p:nvSpPr>
        <p:spPr>
          <a:xfrm>
            <a:off x="4786314" y="4929198"/>
            <a:ext cx="285752"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3</a:t>
            </a:r>
            <a:endParaRPr lang="tr-TR" b="1" dirty="0">
              <a:solidFill>
                <a:srgbClr val="FF0000"/>
              </a:solidFill>
            </a:endParaRPr>
          </a:p>
        </p:txBody>
      </p:sp>
      <p:sp>
        <p:nvSpPr>
          <p:cNvPr id="16" name="15 Dikdörtgen"/>
          <p:cNvSpPr/>
          <p:nvPr/>
        </p:nvSpPr>
        <p:spPr>
          <a:xfrm>
            <a:off x="5214942" y="4929198"/>
            <a:ext cx="214314"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4</a:t>
            </a:r>
            <a:endParaRPr lang="tr-TR" b="1" dirty="0">
              <a:solidFill>
                <a:srgbClr val="FF0000"/>
              </a:solidFill>
            </a:endParaRPr>
          </a:p>
        </p:txBody>
      </p:sp>
      <p:sp>
        <p:nvSpPr>
          <p:cNvPr id="17" name="16 Dikdörtgen"/>
          <p:cNvSpPr/>
          <p:nvPr/>
        </p:nvSpPr>
        <p:spPr>
          <a:xfrm>
            <a:off x="5572132" y="4929198"/>
            <a:ext cx="214314" cy="285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rPr>
              <a:t>5</a:t>
            </a:r>
            <a:endParaRPr lang="tr-TR" b="1" dirty="0">
              <a:solidFill>
                <a:srgbClr val="FF0000"/>
              </a:solidFill>
            </a:endParaRPr>
          </a:p>
        </p:txBody>
      </p:sp>
      <p:graphicFrame>
        <p:nvGraphicFramePr>
          <p:cNvPr id="11" name="10 Tablo"/>
          <p:cNvGraphicFramePr>
            <a:graphicFrameLocks noGrp="1"/>
          </p:cNvGraphicFramePr>
          <p:nvPr>
            <p:extLst/>
          </p:nvPr>
        </p:nvGraphicFramePr>
        <p:xfrm>
          <a:off x="285720" y="5883165"/>
          <a:ext cx="8858280" cy="858774"/>
        </p:xfrm>
        <a:graphic>
          <a:graphicData uri="http://schemas.openxmlformats.org/drawingml/2006/table">
            <a:tbl>
              <a:tblPr/>
              <a:tblGrid>
                <a:gridCol w="8858280"/>
              </a:tblGrid>
              <a:tr h="695378">
                <a:tc>
                  <a:txBody>
                    <a:bodyPr/>
                    <a:lstStyle/>
                    <a:p>
                      <a:pPr>
                        <a:lnSpc>
                          <a:spcPct val="115000"/>
                        </a:lnSpc>
                        <a:spcAft>
                          <a:spcPts val="0"/>
                        </a:spcAft>
                      </a:pPr>
                      <a:endParaRPr lang="tr-TR" sz="1100" dirty="0">
                        <a:latin typeface="Calibri"/>
                        <a:ea typeface="Calibri"/>
                        <a:cs typeface="Times New Roman"/>
                      </a:endParaRPr>
                    </a:p>
                    <a:p>
                      <a:pPr>
                        <a:lnSpc>
                          <a:spcPct val="115000"/>
                        </a:lnSpc>
                        <a:spcAft>
                          <a:spcPts val="0"/>
                        </a:spcAft>
                      </a:pPr>
                      <a:r>
                        <a:rPr lang="tr-TR" sz="2000" b="1" dirty="0" smtClean="0">
                          <a:solidFill>
                            <a:srgbClr val="0000FF"/>
                          </a:solidFill>
                          <a:latin typeface="Times New Roman"/>
                          <a:ea typeface="Calibri"/>
                          <a:cs typeface="Times New Roman"/>
                        </a:rPr>
                        <a:t>            </a:t>
                      </a:r>
                      <a:r>
                        <a:rPr lang="tr-TR" sz="2000" b="1" dirty="0" smtClean="0">
                          <a:solidFill>
                            <a:srgbClr val="FF0000"/>
                          </a:solidFill>
                          <a:latin typeface="Times New Roman"/>
                          <a:ea typeface="Calibri"/>
                          <a:cs typeface="Times New Roman"/>
                        </a:rPr>
                        <a:t>1</a:t>
                      </a:r>
                      <a:r>
                        <a:rPr lang="tr-TR" sz="1800" b="1" dirty="0">
                          <a:solidFill>
                            <a:srgbClr val="0000FF"/>
                          </a:solidFill>
                          <a:latin typeface="Times New Roman" pitchFamily="18" charset="0"/>
                          <a:ea typeface="Calibri"/>
                          <a:cs typeface="Times New Roman" pitchFamily="18" charset="0"/>
                        </a:rPr>
                        <a:t>) IR 99598-2-8-10-1,   </a:t>
                      </a:r>
                      <a:r>
                        <a:rPr lang="tr-TR" sz="1800" b="1" dirty="0">
                          <a:solidFill>
                            <a:srgbClr val="FF0000"/>
                          </a:solidFill>
                          <a:latin typeface="Times New Roman" pitchFamily="18" charset="0"/>
                          <a:ea typeface="Calibri"/>
                          <a:cs typeface="Times New Roman" pitchFamily="18" charset="0"/>
                        </a:rPr>
                        <a:t>2</a:t>
                      </a:r>
                      <a:r>
                        <a:rPr lang="tr-TR" sz="1800" b="1" dirty="0">
                          <a:solidFill>
                            <a:srgbClr val="0000FF"/>
                          </a:solidFill>
                          <a:latin typeface="Times New Roman" pitchFamily="18" charset="0"/>
                          <a:ea typeface="Calibri"/>
                          <a:cs typeface="Times New Roman" pitchFamily="18" charset="0"/>
                        </a:rPr>
                        <a:t>) IR 99599-1-12-B,   </a:t>
                      </a:r>
                      <a:r>
                        <a:rPr lang="tr-TR" sz="1800" b="1" dirty="0">
                          <a:solidFill>
                            <a:srgbClr val="FF0000"/>
                          </a:solidFill>
                          <a:latin typeface="Times New Roman" pitchFamily="18" charset="0"/>
                          <a:ea typeface="Calibri"/>
                          <a:cs typeface="Times New Roman" pitchFamily="18" charset="0"/>
                        </a:rPr>
                        <a:t>3</a:t>
                      </a:r>
                      <a:r>
                        <a:rPr lang="tr-TR" sz="1800" b="1" dirty="0">
                          <a:solidFill>
                            <a:srgbClr val="0000FF"/>
                          </a:solidFill>
                          <a:latin typeface="Times New Roman" pitchFamily="18" charset="0"/>
                          <a:ea typeface="Calibri"/>
                          <a:cs typeface="Times New Roman" pitchFamily="18" charset="0"/>
                        </a:rPr>
                        <a:t>) </a:t>
                      </a:r>
                      <a:r>
                        <a:rPr lang="en-GB" sz="1800" b="1" dirty="0">
                          <a:solidFill>
                            <a:srgbClr val="0000FF"/>
                          </a:solidFill>
                          <a:latin typeface="Times New Roman" pitchFamily="18" charset="0"/>
                          <a:ea typeface="Calibri"/>
                          <a:cs typeface="Times New Roman" pitchFamily="18" charset="0"/>
                        </a:rPr>
                        <a:t>KIZILTAN </a:t>
                      </a:r>
                      <a:r>
                        <a:rPr lang="tr-TR" sz="1800" b="1" dirty="0">
                          <a:solidFill>
                            <a:srgbClr val="0000FF"/>
                          </a:solidFill>
                          <a:latin typeface="Times New Roman" pitchFamily="18" charset="0"/>
                          <a:ea typeface="Calibri"/>
                          <a:cs typeface="Times New Roman" pitchFamily="18" charset="0"/>
                        </a:rPr>
                        <a:t>(</a:t>
                      </a:r>
                      <a:r>
                        <a:rPr lang="tr-TR" sz="1800" b="1" dirty="0" smtClean="0">
                          <a:solidFill>
                            <a:srgbClr val="0000FF"/>
                          </a:solidFill>
                          <a:latin typeface="Times New Roman" pitchFamily="18" charset="0"/>
                          <a:ea typeface="Calibri"/>
                          <a:cs typeface="Times New Roman" pitchFamily="18" charset="0"/>
                        </a:rPr>
                        <a:t>Hassas </a:t>
                      </a:r>
                      <a:r>
                        <a:rPr lang="tr-TR" sz="1800" b="1" dirty="0">
                          <a:solidFill>
                            <a:srgbClr val="0000FF"/>
                          </a:solidFill>
                          <a:latin typeface="Times New Roman" pitchFamily="18" charset="0"/>
                          <a:ea typeface="Calibri"/>
                          <a:cs typeface="Times New Roman" pitchFamily="18" charset="0"/>
                        </a:rPr>
                        <a:t>çeşit), </a:t>
                      </a:r>
                    </a:p>
                    <a:p>
                      <a:pPr>
                        <a:lnSpc>
                          <a:spcPct val="115000"/>
                        </a:lnSpc>
                        <a:spcAft>
                          <a:spcPts val="0"/>
                        </a:spcAft>
                      </a:pPr>
                      <a:r>
                        <a:rPr lang="tr-TR" sz="1800" b="1" dirty="0">
                          <a:solidFill>
                            <a:srgbClr val="0000FF"/>
                          </a:solidFill>
                          <a:latin typeface="Times New Roman" pitchFamily="18" charset="0"/>
                          <a:ea typeface="Calibri"/>
                          <a:cs typeface="Times New Roman" pitchFamily="18" charset="0"/>
                        </a:rPr>
                        <a:t>  </a:t>
                      </a:r>
                      <a:r>
                        <a:rPr lang="tr-TR" sz="1800" b="1" dirty="0" smtClean="0">
                          <a:solidFill>
                            <a:srgbClr val="0000FF"/>
                          </a:solidFill>
                          <a:latin typeface="Times New Roman" pitchFamily="18" charset="0"/>
                          <a:ea typeface="Calibri"/>
                          <a:cs typeface="Times New Roman" pitchFamily="18" charset="0"/>
                        </a:rPr>
                        <a:t>                                  </a:t>
                      </a:r>
                      <a:r>
                        <a:rPr lang="tr-TR" sz="1800" b="1" dirty="0">
                          <a:solidFill>
                            <a:srgbClr val="FF0000"/>
                          </a:solidFill>
                          <a:latin typeface="Times New Roman" pitchFamily="18" charset="0"/>
                          <a:ea typeface="Calibri"/>
                          <a:cs typeface="Times New Roman" pitchFamily="18" charset="0"/>
                        </a:rPr>
                        <a:t>4</a:t>
                      </a:r>
                      <a:r>
                        <a:rPr lang="tr-TR" sz="1800" b="1" dirty="0">
                          <a:solidFill>
                            <a:srgbClr val="0000FF"/>
                          </a:solidFill>
                          <a:latin typeface="Times New Roman" pitchFamily="18" charset="0"/>
                          <a:ea typeface="Calibri"/>
                          <a:cs typeface="Times New Roman" pitchFamily="18" charset="0"/>
                        </a:rPr>
                        <a:t>)  IR 99586-3-7-14-B,    </a:t>
                      </a:r>
                      <a:r>
                        <a:rPr lang="tr-TR" sz="1800" b="1" dirty="0">
                          <a:solidFill>
                            <a:srgbClr val="FF0000"/>
                          </a:solidFill>
                          <a:latin typeface="Times New Roman" pitchFamily="18" charset="0"/>
                          <a:ea typeface="Calibri"/>
                          <a:cs typeface="Times New Roman" pitchFamily="18" charset="0"/>
                        </a:rPr>
                        <a:t>5</a:t>
                      </a:r>
                      <a:r>
                        <a:rPr lang="tr-TR" sz="1800" b="1" dirty="0">
                          <a:solidFill>
                            <a:srgbClr val="0000FF"/>
                          </a:solidFill>
                          <a:latin typeface="Times New Roman" pitchFamily="18" charset="0"/>
                          <a:ea typeface="Calibri"/>
                          <a:cs typeface="Times New Roman" pitchFamily="18" charset="0"/>
                        </a:rPr>
                        <a:t>) TR-7-3-2-1-2</a:t>
                      </a: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22993694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0"/>
            <a:ext cx="7920880" cy="764704"/>
          </a:xfrm>
        </p:spPr>
        <p:txBody>
          <a:bodyPr>
            <a:normAutofit fontScale="90000"/>
          </a:bodyPr>
          <a:lstStyle/>
          <a:p>
            <a:r>
              <a:rPr lang="tr-TR" sz="2400" b="1" dirty="0" smtClean="0">
                <a:solidFill>
                  <a:srgbClr val="0000FF"/>
                </a:solidFill>
                <a:latin typeface="Times New Roman" pitchFamily="18" charset="0"/>
                <a:cs typeface="Times New Roman" pitchFamily="18" charset="0"/>
              </a:rPr>
              <a:t/>
            </a:r>
            <a:br>
              <a:rPr lang="tr-TR" sz="2400" b="1" dirty="0" smtClean="0">
                <a:solidFill>
                  <a:srgbClr val="0000FF"/>
                </a:solidFill>
                <a:latin typeface="Times New Roman" pitchFamily="18" charset="0"/>
                <a:cs typeface="Times New Roman" pitchFamily="18" charset="0"/>
              </a:rPr>
            </a:br>
            <a:r>
              <a:rPr lang="tr-TR" sz="2400" b="1" dirty="0" smtClean="0">
                <a:solidFill>
                  <a:srgbClr val="0000FF"/>
                </a:solidFill>
                <a:latin typeface="Times New Roman" pitchFamily="18" charset="0"/>
                <a:cs typeface="Times New Roman" pitchFamily="18" charset="0"/>
              </a:rPr>
              <a:t>Hastalık </a:t>
            </a:r>
            <a:r>
              <a:rPr lang="tr-TR" sz="2400" b="1" dirty="0">
                <a:solidFill>
                  <a:srgbClr val="0000FF"/>
                </a:solidFill>
                <a:latin typeface="Times New Roman" pitchFamily="18" charset="0"/>
                <a:cs typeface="Times New Roman" pitchFamily="18" charset="0"/>
              </a:rPr>
              <a:t>Test Bahçesi İpsala </a:t>
            </a:r>
            <a:r>
              <a:rPr lang="tr-TR" sz="2400" b="1" dirty="0" err="1" smtClean="0">
                <a:solidFill>
                  <a:srgbClr val="0000FF"/>
                </a:solidFill>
                <a:latin typeface="Times New Roman" pitchFamily="18" charset="0"/>
                <a:cs typeface="Times New Roman" pitchFamily="18" charset="0"/>
              </a:rPr>
              <a:t>Lokasyonu</a:t>
            </a:r>
            <a:r>
              <a:rPr lang="tr-TR" sz="2400" b="1" dirty="0" smtClean="0">
                <a:solidFill>
                  <a:srgbClr val="0000FF"/>
                </a:solidFill>
                <a:latin typeface="Times New Roman" pitchFamily="18" charset="0"/>
                <a:cs typeface="Times New Roman" pitchFamily="18" charset="0"/>
              </a:rPr>
              <a:t/>
            </a:r>
            <a:br>
              <a:rPr lang="tr-TR" sz="2400" b="1" dirty="0" smtClean="0">
                <a:solidFill>
                  <a:srgbClr val="0000FF"/>
                </a:solidFill>
                <a:latin typeface="Times New Roman" pitchFamily="18" charset="0"/>
                <a:cs typeface="Times New Roman" pitchFamily="18" charset="0"/>
              </a:rPr>
            </a:br>
            <a:r>
              <a:rPr lang="tr-TR" sz="2400" b="1" dirty="0" smtClean="0">
                <a:solidFill>
                  <a:srgbClr val="0000FF"/>
                </a:solidFill>
                <a:latin typeface="Times New Roman" pitchFamily="18" charset="0"/>
                <a:cs typeface="Times New Roman" pitchFamily="18" charset="0"/>
              </a:rPr>
              <a:t>Tescile Aday IMI Hatları</a:t>
            </a:r>
            <a:br>
              <a:rPr lang="tr-TR" sz="2400" b="1" dirty="0" smtClean="0">
                <a:solidFill>
                  <a:srgbClr val="0000FF"/>
                </a:solidFill>
                <a:latin typeface="Times New Roman" pitchFamily="18" charset="0"/>
                <a:cs typeface="Times New Roman" pitchFamily="18" charset="0"/>
              </a:rPr>
            </a:br>
            <a:endParaRPr lang="tr-TR" sz="2400" dirty="0"/>
          </a:p>
        </p:txBody>
      </p:sp>
      <p:sp>
        <p:nvSpPr>
          <p:cNvPr id="9" name="8 Dikdörtgen"/>
          <p:cNvSpPr/>
          <p:nvPr/>
        </p:nvSpPr>
        <p:spPr>
          <a:xfrm>
            <a:off x="2843808" y="6165304"/>
            <a:ext cx="4176464"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smtClean="0">
                <a:solidFill>
                  <a:srgbClr val="0066FF"/>
                </a:solidFill>
                <a:latin typeface="Times New Roman" pitchFamily="18" charset="0"/>
                <a:cs typeface="Times New Roman" pitchFamily="18" charset="0"/>
              </a:rPr>
              <a:t>    </a:t>
            </a:r>
            <a:r>
              <a:rPr lang="tr-TR" sz="1200" b="1" dirty="0" smtClean="0">
                <a:solidFill>
                  <a:srgbClr val="FF0000"/>
                </a:solidFill>
                <a:latin typeface="Times New Roman" pitchFamily="18" charset="0"/>
                <a:cs typeface="Times New Roman" pitchFamily="18" charset="0"/>
              </a:rPr>
              <a:t>42</a:t>
            </a:r>
            <a:r>
              <a:rPr lang="tr-TR" sz="1200" b="1" dirty="0" smtClean="0">
                <a:solidFill>
                  <a:srgbClr val="0066FF"/>
                </a:solidFill>
                <a:latin typeface="Times New Roman" pitchFamily="18" charset="0"/>
                <a:cs typeface="Times New Roman" pitchFamily="18" charset="0"/>
              </a:rPr>
              <a:t>)2004041-TR2521-5-3-1   </a:t>
            </a:r>
            <a:r>
              <a:rPr lang="tr-TR" sz="1200" b="1" dirty="0" smtClean="0">
                <a:solidFill>
                  <a:srgbClr val="FF0000"/>
                </a:solidFill>
                <a:latin typeface="Times New Roman" pitchFamily="18" charset="0"/>
                <a:cs typeface="Times New Roman" pitchFamily="18" charset="0"/>
              </a:rPr>
              <a:t>43</a:t>
            </a:r>
            <a:r>
              <a:rPr lang="tr-TR" sz="1200" b="1" dirty="0" smtClean="0">
                <a:solidFill>
                  <a:srgbClr val="0066FF"/>
                </a:solidFill>
                <a:latin typeface="Times New Roman" pitchFamily="18" charset="0"/>
                <a:cs typeface="Times New Roman" pitchFamily="18" charset="0"/>
              </a:rPr>
              <a:t>)Karacadağ (Hassas çeşit),</a:t>
            </a:r>
            <a:r>
              <a:rPr lang="tr-TR" sz="1200" b="1" dirty="0" smtClean="0">
                <a:solidFill>
                  <a:srgbClr val="FF0000"/>
                </a:solidFill>
                <a:latin typeface="Times New Roman" pitchFamily="18" charset="0"/>
                <a:cs typeface="Times New Roman" pitchFamily="18" charset="0"/>
              </a:rPr>
              <a:t>   </a:t>
            </a:r>
          </a:p>
          <a:p>
            <a:pPr algn="ctr"/>
            <a:r>
              <a:rPr lang="tr-TR" sz="1200" b="1" dirty="0" smtClean="0">
                <a:solidFill>
                  <a:srgbClr val="FF0000"/>
                </a:solidFill>
                <a:latin typeface="Times New Roman" pitchFamily="18" charset="0"/>
                <a:cs typeface="Times New Roman" pitchFamily="18" charset="0"/>
              </a:rPr>
              <a:t>44</a:t>
            </a:r>
            <a:r>
              <a:rPr lang="tr-TR" sz="1200" b="1" dirty="0" smtClean="0">
                <a:solidFill>
                  <a:srgbClr val="0066FF"/>
                </a:solidFill>
                <a:latin typeface="Times New Roman" pitchFamily="18" charset="0"/>
                <a:cs typeface="Times New Roman" pitchFamily="18" charset="0"/>
              </a:rPr>
              <a:t>) 2007074-TR2554-2-2-1,    </a:t>
            </a:r>
            <a:r>
              <a:rPr lang="tr-TR" sz="1200" b="1" dirty="0" smtClean="0">
                <a:solidFill>
                  <a:srgbClr val="FF0000"/>
                </a:solidFill>
                <a:latin typeface="Times New Roman" pitchFamily="18" charset="0"/>
                <a:cs typeface="Times New Roman" pitchFamily="18" charset="0"/>
              </a:rPr>
              <a:t>45</a:t>
            </a:r>
            <a:r>
              <a:rPr lang="tr-TR" sz="1200" b="1" dirty="0" smtClean="0">
                <a:solidFill>
                  <a:srgbClr val="0066FF"/>
                </a:solidFill>
                <a:latin typeface="Times New Roman" pitchFamily="18" charset="0"/>
                <a:cs typeface="Times New Roman" pitchFamily="18" charset="0"/>
              </a:rPr>
              <a:t>) 2007044-TR2524-4-1-1,</a:t>
            </a:r>
            <a:r>
              <a:rPr lang="tr-TR" sz="1200" b="1" dirty="0" smtClean="0">
                <a:solidFill>
                  <a:srgbClr val="FF0000"/>
                </a:solidFill>
                <a:latin typeface="Times New Roman" pitchFamily="18" charset="0"/>
                <a:cs typeface="Times New Roman" pitchFamily="18" charset="0"/>
              </a:rPr>
              <a:t>    </a:t>
            </a:r>
            <a:endParaRPr lang="tr-TR" sz="1200" b="1" dirty="0">
              <a:solidFill>
                <a:srgbClr val="0066FF"/>
              </a:solidFill>
              <a:latin typeface="Times New Roman" pitchFamily="18" charset="0"/>
              <a:cs typeface="Times New Roman"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1" y="980728"/>
            <a:ext cx="3802749" cy="5184576"/>
          </a:xfrm>
          <a:prstGeom prst="rect">
            <a:avLst/>
          </a:prstGeom>
        </p:spPr>
      </p:pic>
    </p:spTree>
    <p:extLst>
      <p:ext uri="{BB962C8B-B14F-4D97-AF65-F5344CB8AC3E}">
        <p14:creationId xmlns:p14="http://schemas.microsoft.com/office/powerpoint/2010/main" val="3380007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500034" y="571480"/>
            <a:ext cx="7929618" cy="5500726"/>
          </a:xfrm>
        </p:spPr>
        <p:txBody>
          <a:bodyPr/>
          <a:lstStyle/>
          <a:p>
            <a:endParaRPr lang="tr-TR" dirty="0" smtClean="0"/>
          </a:p>
          <a:p>
            <a:endParaRPr lang="tr-TR" dirty="0" smtClean="0"/>
          </a:p>
          <a:p>
            <a:endParaRPr lang="tr-TR" dirty="0" smtClean="0"/>
          </a:p>
          <a:p>
            <a:endParaRPr lang="tr-TR" dirty="0" smtClean="0"/>
          </a:p>
          <a:p>
            <a:r>
              <a:rPr lang="tr-TR" b="1" dirty="0" smtClean="0">
                <a:solidFill>
                  <a:srgbClr val="0033CC"/>
                </a:solidFill>
                <a:latin typeface="Times New Roman" pitchFamily="18" charset="0"/>
                <a:cs typeface="Times New Roman" pitchFamily="18" charset="0"/>
              </a:rPr>
              <a:t>Çeltik,  Üretilen Ülkelerde Önemli İstihdam Yaratmaktadır</a:t>
            </a:r>
            <a:endParaRPr lang="tr-TR" b="1"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116632"/>
            <a:ext cx="7920880" cy="504056"/>
          </a:xfrm>
        </p:spPr>
        <p:txBody>
          <a:bodyPr>
            <a:normAutofit fontScale="90000"/>
          </a:bodyPr>
          <a:lstStyle/>
          <a:p>
            <a:r>
              <a:rPr lang="tr-TR" sz="2800" b="1" dirty="0" smtClean="0">
                <a:solidFill>
                  <a:srgbClr val="0000FF"/>
                </a:solidFill>
                <a:latin typeface="Times New Roman" pitchFamily="18" charset="0"/>
                <a:cs typeface="Times New Roman" pitchFamily="18" charset="0"/>
              </a:rPr>
              <a:t/>
            </a:r>
            <a:br>
              <a:rPr lang="tr-TR" sz="2800" b="1" dirty="0" smtClean="0">
                <a:solidFill>
                  <a:srgbClr val="0000FF"/>
                </a:solidFill>
                <a:latin typeface="Times New Roman" pitchFamily="18" charset="0"/>
                <a:cs typeface="Times New Roman" pitchFamily="18" charset="0"/>
              </a:rPr>
            </a:br>
            <a:r>
              <a:rPr lang="tr-TR" sz="2800" b="1" dirty="0">
                <a:solidFill>
                  <a:srgbClr val="0000FF"/>
                </a:solidFill>
                <a:latin typeface="Times New Roman" pitchFamily="18" charset="0"/>
                <a:cs typeface="Times New Roman" pitchFamily="18" charset="0"/>
              </a:rPr>
              <a:t/>
            </a:r>
            <a:br>
              <a:rPr lang="tr-TR" sz="2800" b="1" dirty="0">
                <a:solidFill>
                  <a:srgbClr val="0000FF"/>
                </a:solidFill>
                <a:latin typeface="Times New Roman" pitchFamily="18" charset="0"/>
                <a:cs typeface="Times New Roman" pitchFamily="18" charset="0"/>
              </a:rPr>
            </a:br>
            <a:r>
              <a:rPr lang="tr-TR" sz="2800" b="1" dirty="0" smtClean="0">
                <a:solidFill>
                  <a:srgbClr val="0000FF"/>
                </a:solidFill>
                <a:latin typeface="Times New Roman" pitchFamily="18" charset="0"/>
                <a:cs typeface="Times New Roman" pitchFamily="18" charset="0"/>
              </a:rPr>
              <a:t>Hastalık </a:t>
            </a:r>
            <a:r>
              <a:rPr lang="tr-TR" sz="2800" b="1" dirty="0">
                <a:solidFill>
                  <a:srgbClr val="0000FF"/>
                </a:solidFill>
                <a:latin typeface="Times New Roman" pitchFamily="18" charset="0"/>
                <a:cs typeface="Times New Roman" pitchFamily="18" charset="0"/>
              </a:rPr>
              <a:t>Test Bahçesi İpsala </a:t>
            </a:r>
            <a:r>
              <a:rPr lang="tr-TR" sz="2800" b="1" dirty="0" err="1" smtClean="0">
                <a:solidFill>
                  <a:srgbClr val="0000FF"/>
                </a:solidFill>
                <a:latin typeface="Times New Roman" pitchFamily="18" charset="0"/>
                <a:cs typeface="Times New Roman" pitchFamily="18" charset="0"/>
              </a:rPr>
              <a:t>Lokasyonu</a:t>
            </a:r>
            <a:r>
              <a:rPr lang="tr-TR" sz="2800" b="1" dirty="0" smtClean="0">
                <a:solidFill>
                  <a:srgbClr val="0000FF"/>
                </a:solidFill>
                <a:latin typeface="Times New Roman" pitchFamily="18" charset="0"/>
                <a:cs typeface="Times New Roman" pitchFamily="18" charset="0"/>
              </a:rPr>
              <a:t/>
            </a:r>
            <a:br>
              <a:rPr lang="tr-TR" sz="2800" b="1" dirty="0" smtClean="0">
                <a:solidFill>
                  <a:srgbClr val="0000FF"/>
                </a:solidFill>
                <a:latin typeface="Times New Roman" pitchFamily="18" charset="0"/>
                <a:cs typeface="Times New Roman" pitchFamily="18" charset="0"/>
              </a:rPr>
            </a:br>
            <a:r>
              <a:rPr lang="tr-TR" sz="2800" b="1" dirty="0" smtClean="0">
                <a:solidFill>
                  <a:srgbClr val="0000FF"/>
                </a:solidFill>
                <a:latin typeface="Times New Roman" pitchFamily="18" charset="0"/>
                <a:cs typeface="Times New Roman" pitchFamily="18" charset="0"/>
              </a:rPr>
              <a:t/>
            </a:r>
            <a:br>
              <a:rPr lang="tr-TR" sz="2800" b="1" dirty="0" smtClean="0">
                <a:solidFill>
                  <a:srgbClr val="0000FF"/>
                </a:solidFill>
                <a:latin typeface="Times New Roman" pitchFamily="18" charset="0"/>
                <a:cs typeface="Times New Roman" pitchFamily="18" charset="0"/>
              </a:rPr>
            </a:br>
            <a:endParaRPr lang="tr-TR" sz="2800"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8784976" cy="5688632"/>
          </a:xfrm>
          <a:prstGeom prst="rect">
            <a:avLst/>
          </a:prstGeom>
        </p:spPr>
      </p:pic>
      <p:sp>
        <p:nvSpPr>
          <p:cNvPr id="7" name="Dikdörtgen 6"/>
          <p:cNvSpPr/>
          <p:nvPr/>
        </p:nvSpPr>
        <p:spPr>
          <a:xfrm>
            <a:off x="1691680" y="5301208"/>
            <a:ext cx="504056"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0000"/>
                </a:solidFill>
                <a:latin typeface="Times New Roman" panose="02020603050405020304" pitchFamily="18" charset="0"/>
                <a:cs typeface="Times New Roman" panose="02020603050405020304" pitchFamily="18" charset="0"/>
              </a:rPr>
              <a:t>4</a:t>
            </a:r>
            <a:r>
              <a:rPr lang="tr-TR" b="1" dirty="0" smtClean="0">
                <a:solidFill>
                  <a:srgbClr val="FF0000"/>
                </a:solidFill>
                <a:latin typeface="Times New Roman" panose="02020603050405020304" pitchFamily="18" charset="0"/>
                <a:cs typeface="Times New Roman" panose="02020603050405020304" pitchFamily="18" charset="0"/>
              </a:rPr>
              <a:t>9</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3027498" y="5301208"/>
            <a:ext cx="504056"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50</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10" name="Dikdörtgen 9"/>
          <p:cNvSpPr/>
          <p:nvPr/>
        </p:nvSpPr>
        <p:spPr>
          <a:xfrm>
            <a:off x="3779912" y="5301208"/>
            <a:ext cx="576064"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51</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11" name="Dikdörtgen 10"/>
          <p:cNvSpPr/>
          <p:nvPr/>
        </p:nvSpPr>
        <p:spPr>
          <a:xfrm>
            <a:off x="4788024" y="5301208"/>
            <a:ext cx="576064"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52</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12" name="Dikdörtgen 11"/>
          <p:cNvSpPr/>
          <p:nvPr/>
        </p:nvSpPr>
        <p:spPr>
          <a:xfrm>
            <a:off x="5652120" y="5301208"/>
            <a:ext cx="648072"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53</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13" name="Dikdörtgen 12"/>
          <p:cNvSpPr/>
          <p:nvPr/>
        </p:nvSpPr>
        <p:spPr>
          <a:xfrm>
            <a:off x="6575461" y="5301208"/>
            <a:ext cx="660835" cy="342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Times New Roman" panose="02020603050405020304" pitchFamily="18" charset="0"/>
                <a:cs typeface="Times New Roman" panose="02020603050405020304" pitchFamily="18" charset="0"/>
              </a:rPr>
              <a:t>54</a:t>
            </a:r>
            <a:endParaRPr lang="tr-TR" b="1" dirty="0">
              <a:solidFill>
                <a:srgbClr val="FF0000"/>
              </a:solidFill>
              <a:latin typeface="Times New Roman" panose="02020603050405020304" pitchFamily="18" charset="0"/>
              <a:cs typeface="Times New Roman" panose="02020603050405020304" pitchFamily="18" charset="0"/>
            </a:endParaRPr>
          </a:p>
        </p:txBody>
      </p:sp>
      <p:sp>
        <p:nvSpPr>
          <p:cNvPr id="14" name="Dikdörtgen 13"/>
          <p:cNvSpPr/>
          <p:nvPr/>
        </p:nvSpPr>
        <p:spPr>
          <a:xfrm>
            <a:off x="1187624" y="6165304"/>
            <a:ext cx="7056784"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smtClean="0">
                <a:solidFill>
                  <a:srgbClr val="FF0000"/>
                </a:solidFill>
                <a:latin typeface="Times New Roman" panose="02020603050405020304" pitchFamily="18" charset="0"/>
                <a:cs typeface="Times New Roman" panose="02020603050405020304" pitchFamily="18" charset="0"/>
              </a:rPr>
              <a:t>49</a:t>
            </a:r>
            <a:r>
              <a:rPr lang="tr-TR" sz="1600" b="1" dirty="0" smtClean="0">
                <a:solidFill>
                  <a:schemeClr val="tx1"/>
                </a:solidFill>
                <a:latin typeface="Times New Roman" panose="02020603050405020304" pitchFamily="18" charset="0"/>
                <a:cs typeface="Times New Roman" panose="02020603050405020304" pitchFamily="18" charset="0"/>
              </a:rPr>
              <a:t>) 2011154-TR3093-1 IMI </a:t>
            </a:r>
            <a:r>
              <a:rPr lang="tr-TR" sz="1600" b="1" dirty="0" err="1" smtClean="0">
                <a:solidFill>
                  <a:schemeClr val="tx1"/>
                </a:solidFill>
                <a:latin typeface="Times New Roman" panose="02020603050405020304" pitchFamily="18" charset="0"/>
                <a:cs typeface="Times New Roman" panose="02020603050405020304" pitchFamily="18" charset="0"/>
              </a:rPr>
              <a:t>Halilbey</a:t>
            </a:r>
            <a:r>
              <a:rPr lang="tr-TR" sz="1600" b="1" dirty="0">
                <a:solidFill>
                  <a:schemeClr val="tx1"/>
                </a:solidFill>
                <a:latin typeface="Times New Roman" panose="02020603050405020304" pitchFamily="18" charset="0"/>
                <a:cs typeface="Times New Roman" panose="02020603050405020304" pitchFamily="18" charset="0"/>
              </a:rPr>
              <a:t> </a:t>
            </a:r>
            <a:r>
              <a:rPr lang="tr-TR" sz="1600" b="1" dirty="0" smtClean="0">
                <a:solidFill>
                  <a:schemeClr val="tx1"/>
                </a:solidFill>
                <a:latin typeface="Times New Roman" panose="02020603050405020304" pitchFamily="18" charset="0"/>
                <a:cs typeface="Times New Roman" panose="02020603050405020304" pitchFamily="18" charset="0"/>
              </a:rPr>
              <a:t>Tescile Aday  </a:t>
            </a:r>
            <a:r>
              <a:rPr lang="tr-TR" sz="1600" b="1" dirty="0" smtClean="0">
                <a:solidFill>
                  <a:srgbClr val="FF0000"/>
                </a:solidFill>
                <a:latin typeface="Times New Roman" panose="02020603050405020304" pitchFamily="18" charset="0"/>
                <a:cs typeface="Times New Roman" panose="02020603050405020304" pitchFamily="18" charset="0"/>
              </a:rPr>
              <a:t>50</a:t>
            </a:r>
            <a:r>
              <a:rPr lang="tr-TR" sz="1600" b="1" dirty="0" smtClean="0">
                <a:solidFill>
                  <a:schemeClr val="tx1"/>
                </a:solidFill>
                <a:latin typeface="Times New Roman" panose="02020603050405020304" pitchFamily="18" charset="0"/>
                <a:cs typeface="Times New Roman" panose="02020603050405020304" pitchFamily="18" charset="0"/>
              </a:rPr>
              <a:t>) KızıltanxPi40 Geni,  </a:t>
            </a:r>
          </a:p>
          <a:p>
            <a:r>
              <a:rPr lang="tr-TR" sz="1600" b="1" dirty="0" smtClean="0">
                <a:solidFill>
                  <a:srgbClr val="FF0000"/>
                </a:solidFill>
                <a:latin typeface="Times New Roman" panose="02020603050405020304" pitchFamily="18" charset="0"/>
                <a:cs typeface="Times New Roman" panose="02020603050405020304" pitchFamily="18" charset="0"/>
              </a:rPr>
              <a:t>    51</a:t>
            </a:r>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a:solidFill>
                  <a:schemeClr val="tx1"/>
                </a:solidFill>
                <a:latin typeface="Times New Roman" panose="02020603050405020304" pitchFamily="18" charset="0"/>
                <a:cs typeface="Times New Roman" panose="02020603050405020304" pitchFamily="18" charset="0"/>
              </a:rPr>
              <a:t>KızıltanxPi40 </a:t>
            </a:r>
            <a:r>
              <a:rPr lang="tr-TR" sz="1600" b="1" dirty="0" smtClean="0">
                <a:solidFill>
                  <a:schemeClr val="tx1"/>
                </a:solidFill>
                <a:latin typeface="Times New Roman" panose="02020603050405020304" pitchFamily="18" charset="0"/>
                <a:cs typeface="Times New Roman" panose="02020603050405020304" pitchFamily="18" charset="0"/>
              </a:rPr>
              <a:t>Geni</a:t>
            </a:r>
            <a:r>
              <a:rPr lang="tr-TR" sz="1600" b="1" dirty="0">
                <a:solidFill>
                  <a:schemeClr val="tx1"/>
                </a:solidFill>
                <a:latin typeface="Times New Roman" panose="02020603050405020304" pitchFamily="18" charset="0"/>
                <a:cs typeface="Times New Roman" panose="02020603050405020304" pitchFamily="18" charset="0"/>
              </a:rPr>
              <a:t>,</a:t>
            </a:r>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smtClean="0">
                <a:solidFill>
                  <a:srgbClr val="FF0000"/>
                </a:solidFill>
                <a:latin typeface="Times New Roman" panose="02020603050405020304" pitchFamily="18" charset="0"/>
                <a:cs typeface="Times New Roman" panose="02020603050405020304" pitchFamily="18" charset="0"/>
              </a:rPr>
              <a:t>52</a:t>
            </a:r>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a:solidFill>
                  <a:schemeClr val="tx1"/>
                </a:solidFill>
                <a:latin typeface="Times New Roman" panose="02020603050405020304" pitchFamily="18" charset="0"/>
                <a:cs typeface="Times New Roman" panose="02020603050405020304" pitchFamily="18" charset="0"/>
              </a:rPr>
              <a:t>KızıltanxPi40 Geni, </a:t>
            </a:r>
            <a:r>
              <a:rPr lang="tr-TR" sz="1600" b="1" dirty="0" smtClean="0">
                <a:solidFill>
                  <a:srgbClr val="FF0000"/>
                </a:solidFill>
                <a:latin typeface="Times New Roman" panose="02020603050405020304" pitchFamily="18" charset="0"/>
                <a:cs typeface="Times New Roman" panose="02020603050405020304" pitchFamily="18" charset="0"/>
              </a:rPr>
              <a:t>53</a:t>
            </a:r>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err="1" smtClean="0">
                <a:solidFill>
                  <a:schemeClr val="tx1"/>
                </a:solidFill>
                <a:latin typeface="Times New Roman" panose="02020603050405020304" pitchFamily="18" charset="0"/>
                <a:cs typeface="Times New Roman" panose="02020603050405020304" pitchFamily="18" charset="0"/>
              </a:rPr>
              <a:t>Sariçeltik</a:t>
            </a:r>
            <a:r>
              <a:rPr lang="tr-TR" sz="1600" b="1" dirty="0" smtClean="0">
                <a:solidFill>
                  <a:schemeClr val="tx1"/>
                </a:solidFill>
                <a:latin typeface="Times New Roman" panose="02020603050405020304" pitchFamily="18" charset="0"/>
                <a:cs typeface="Times New Roman" panose="02020603050405020304" pitchFamily="18" charset="0"/>
              </a:rPr>
              <a:t> </a:t>
            </a:r>
            <a:r>
              <a:rPr lang="tr-TR" sz="1600" b="1" dirty="0" smtClean="0">
                <a:solidFill>
                  <a:srgbClr val="FF0000"/>
                </a:solidFill>
                <a:latin typeface="Times New Roman" panose="02020603050405020304" pitchFamily="18" charset="0"/>
                <a:cs typeface="Times New Roman" panose="02020603050405020304" pitchFamily="18" charset="0"/>
              </a:rPr>
              <a:t>54</a:t>
            </a:r>
            <a:r>
              <a:rPr lang="tr-TR" sz="1600" b="1" dirty="0" smtClean="0">
                <a:solidFill>
                  <a:schemeClr val="tx1"/>
                </a:solidFill>
                <a:latin typeface="Times New Roman" panose="02020603050405020304" pitchFamily="18" charset="0"/>
                <a:cs typeface="Times New Roman" panose="02020603050405020304" pitchFamily="18" charset="0"/>
              </a:rPr>
              <a:t>) Çakmak.</a:t>
            </a:r>
            <a:endParaRPr lang="tr-TR"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1302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42918"/>
          </a:xfrm>
        </p:spPr>
        <p:txBody>
          <a:bodyPr/>
          <a:lstStyle/>
          <a:p>
            <a:r>
              <a:rPr lang="tr-TR" sz="3200" b="1" dirty="0" smtClean="0">
                <a:solidFill>
                  <a:srgbClr val="0000FF"/>
                </a:solidFill>
                <a:latin typeface="Times New Roman" pitchFamily="18" charset="0"/>
                <a:cs typeface="Times New Roman" pitchFamily="18" charset="0"/>
              </a:rPr>
              <a:t>Hastalık Test Bahçesi Gönen </a:t>
            </a:r>
            <a:r>
              <a:rPr lang="tr-TR" sz="3200" b="1" dirty="0" err="1" smtClean="0">
                <a:solidFill>
                  <a:srgbClr val="0000FF"/>
                </a:solidFill>
                <a:latin typeface="Times New Roman" pitchFamily="18" charset="0"/>
                <a:cs typeface="Times New Roman" pitchFamily="18" charset="0"/>
              </a:rPr>
              <a:t>Lokasyonu</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81</a:t>
            </a:fld>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8784976" cy="5740747"/>
          </a:xfrm>
          <a:prstGeom prst="rect">
            <a:avLst/>
          </a:prstGeom>
        </p:spPr>
      </p:pic>
    </p:spTree>
    <p:extLst>
      <p:ext uri="{BB962C8B-B14F-4D97-AF65-F5344CB8AC3E}">
        <p14:creationId xmlns:p14="http://schemas.microsoft.com/office/powerpoint/2010/main" val="34199483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42918"/>
          </a:xfrm>
        </p:spPr>
        <p:txBody>
          <a:bodyPr/>
          <a:lstStyle/>
          <a:p>
            <a:r>
              <a:rPr lang="tr-TR" sz="3200" b="1" dirty="0" smtClean="0">
                <a:solidFill>
                  <a:srgbClr val="0000FF"/>
                </a:solidFill>
                <a:latin typeface="Times New Roman" pitchFamily="18" charset="0"/>
                <a:cs typeface="Times New Roman" pitchFamily="18" charset="0"/>
              </a:rPr>
              <a:t>Hastalık Test Bahçesi Biga </a:t>
            </a:r>
            <a:r>
              <a:rPr lang="tr-TR" sz="3200" b="1" dirty="0" err="1" smtClean="0">
                <a:solidFill>
                  <a:srgbClr val="0000FF"/>
                </a:solidFill>
                <a:latin typeface="Times New Roman" pitchFamily="18" charset="0"/>
                <a:cs typeface="Times New Roman" pitchFamily="18" charset="0"/>
              </a:rPr>
              <a:t>Lokasyonu</a:t>
            </a:r>
            <a:endParaRPr lang="tr-TR" sz="3200" b="1" dirty="0">
              <a:solidFill>
                <a:srgbClr val="0000FF"/>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F302176B-0E47-46AC-8F43-DAB4B8A37D06}" type="slidenum">
              <a:rPr lang="tr-TR" smtClean="0"/>
              <a:pPr/>
              <a:t>82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8784976" cy="5740747"/>
          </a:xfrm>
          <a:prstGeom prst="rect">
            <a:avLst/>
          </a:prstGeom>
        </p:spPr>
      </p:pic>
    </p:spTree>
    <p:extLst>
      <p:ext uri="{BB962C8B-B14F-4D97-AF65-F5344CB8AC3E}">
        <p14:creationId xmlns:p14="http://schemas.microsoft.com/office/powerpoint/2010/main" val="36471783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755576" y="476672"/>
            <a:ext cx="7560840" cy="5616624"/>
          </a:xfrm>
        </p:spPr>
        <p:txBody>
          <a:bodyPr>
            <a:normAutofit fontScale="77500" lnSpcReduction="20000"/>
          </a:bodyPr>
          <a:lstStyle/>
          <a:p>
            <a:pPr algn="l"/>
            <a:r>
              <a:rPr lang="tr-TR" dirty="0" smtClean="0"/>
              <a:t>	</a:t>
            </a:r>
            <a:r>
              <a:rPr lang="tr-TR" b="1" dirty="0" smtClean="0">
                <a:solidFill>
                  <a:srgbClr val="0033CC"/>
                </a:solidFill>
                <a:latin typeface="Times New Roman" panose="02020603050405020304" pitchFamily="18" charset="0"/>
                <a:cs typeface="Times New Roman" panose="02020603050405020304" pitchFamily="18" charset="0"/>
              </a:rPr>
              <a:t>Çeşit Sorunu</a:t>
            </a:r>
          </a:p>
          <a:p>
            <a:pPr algn="l"/>
            <a:r>
              <a:rPr lang="tr-TR" b="1" dirty="0" smtClean="0">
                <a:solidFill>
                  <a:srgbClr val="0033CC"/>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40 yıl önce, ülkemizde geliştirilen tek  bir çelik çeşidi yoktu. Çeltik üretiminde, yerli veya  İtalya başta olmak üzere, yurt dışından getirilen çeşitler kullanılıyordu. </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Günümüze gelindiğinde, Ülkemizde 50’nin üzerinde çeşit geliştirilip tescil ettirildi. Son zamlarda özel sektörün getirip tescil ettirdiği bazı çeşitlerde üretimde kullanılmaktadır. </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u="sng" dirty="0" smtClean="0">
                <a:solidFill>
                  <a:schemeClr val="tx1"/>
                </a:solidFill>
                <a:latin typeface="Times New Roman" panose="02020603050405020304" pitchFamily="18" charset="0"/>
                <a:cs typeface="Times New Roman" panose="02020603050405020304" pitchFamily="18" charset="0"/>
              </a:rPr>
              <a:t>10-15 yıl önce, üretimde 4-5 çeltik çeşidi kullanırken, günümüzde bu rakam 15’in üzerine çıkmıştır. </a:t>
            </a:r>
            <a:endParaRPr lang="tr-TR" b="1" u="sng" dirty="0">
              <a:solidFill>
                <a:schemeClr val="tx1"/>
              </a:solidFill>
              <a:latin typeface="Times New Roman" panose="02020603050405020304" pitchFamily="18" charset="0"/>
              <a:cs typeface="Times New Roman" panose="02020603050405020304" pitchFamily="18" charset="0"/>
            </a:endParaRPr>
          </a:p>
          <a:p>
            <a:pPr algn="l"/>
            <a:r>
              <a:rPr lang="tr-TR" b="1" dirty="0" smtClean="0">
                <a:solidFill>
                  <a:schemeClr val="tx1"/>
                </a:solidFill>
                <a:latin typeface="Times New Roman" panose="02020603050405020304" pitchFamily="18" charset="0"/>
                <a:cs typeface="Times New Roman" panose="02020603050405020304" pitchFamily="18" charset="0"/>
              </a:rPr>
              <a:t>	Geçmişte çiftçi veya fabrikatörler, çeşit </a:t>
            </a:r>
            <a:r>
              <a:rPr lang="tr-TR" b="1" dirty="0">
                <a:solidFill>
                  <a:schemeClr val="tx1"/>
                </a:solidFill>
                <a:latin typeface="Times New Roman" panose="02020603050405020304" pitchFamily="18" charset="0"/>
                <a:cs typeface="Times New Roman" panose="02020603050405020304" pitchFamily="18" charset="0"/>
              </a:rPr>
              <a:t>s</a:t>
            </a:r>
            <a:r>
              <a:rPr lang="tr-TR" b="1" dirty="0" smtClean="0">
                <a:solidFill>
                  <a:schemeClr val="tx1"/>
                </a:solidFill>
                <a:latin typeface="Times New Roman" panose="02020603050405020304" pitchFamily="18" charset="0"/>
                <a:cs typeface="Times New Roman" panose="02020603050405020304" pitchFamily="18" charset="0"/>
              </a:rPr>
              <a:t>ayısının az olmasından şikayet ederken, günümüzde çeşit sayısının fazlalığından şikâyet eder duruma gelmişlerdir.</a:t>
            </a:r>
            <a:r>
              <a:rPr lang="tr-TR"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880927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755576" y="476672"/>
            <a:ext cx="7560840" cy="5616624"/>
          </a:xfrm>
        </p:spPr>
        <p:txBody>
          <a:bodyPr>
            <a:normAutofit/>
          </a:bodyPr>
          <a:lstStyle/>
          <a:p>
            <a:pPr algn="l"/>
            <a:r>
              <a:rPr lang="tr-TR" dirty="0" smtClean="0"/>
              <a:t>	</a:t>
            </a:r>
            <a:r>
              <a:rPr lang="tr-TR" b="1" dirty="0" smtClean="0">
                <a:solidFill>
                  <a:srgbClr val="0033CC"/>
                </a:solidFill>
                <a:latin typeface="Times New Roman" panose="02020603050405020304" pitchFamily="18" charset="0"/>
                <a:cs typeface="Times New Roman" panose="02020603050405020304" pitchFamily="18" charset="0"/>
              </a:rPr>
              <a:t>Çeşit Sorunu</a:t>
            </a:r>
          </a:p>
          <a:p>
            <a:pPr algn="l"/>
            <a:r>
              <a:rPr lang="tr-TR" b="1" dirty="0" smtClean="0">
                <a:solidFill>
                  <a:srgbClr val="0033CC"/>
                </a:solidFill>
                <a:latin typeface="Times New Roman" panose="02020603050405020304" pitchFamily="18" charset="0"/>
                <a:cs typeface="Times New Roman" panose="02020603050405020304" pitchFamily="18" charset="0"/>
              </a:rPr>
              <a:t>	</a:t>
            </a:r>
            <a:r>
              <a:rPr lang="tr-TR" b="1" u="sng" dirty="0" smtClean="0">
                <a:solidFill>
                  <a:schemeClr val="tx1"/>
                </a:solidFill>
                <a:latin typeface="Times New Roman" panose="02020603050405020304" pitchFamily="18" charset="0"/>
                <a:cs typeface="Times New Roman" panose="02020603050405020304" pitchFamily="18" charset="0"/>
              </a:rPr>
              <a:t>Çiftçilerimiz çeşit tercih ederken şu hususlara dikkat etmelidirler.</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1. Yüksek verim ve kalite,</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2. Hastalık ve zararlılara dayanıklılık,</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3. Bölge koşullarına iyi </a:t>
            </a:r>
            <a:r>
              <a:rPr lang="tr-TR" b="1" dirty="0" err="1" smtClean="0">
                <a:solidFill>
                  <a:schemeClr val="tx1"/>
                </a:solidFill>
                <a:latin typeface="Times New Roman" panose="02020603050405020304" pitchFamily="18" charset="0"/>
                <a:cs typeface="Times New Roman" panose="02020603050405020304" pitchFamily="18" charset="0"/>
              </a:rPr>
              <a:t>adapteyon</a:t>
            </a:r>
            <a:r>
              <a:rPr lang="tr-TR" b="1" dirty="0" smtClean="0">
                <a:solidFill>
                  <a:schemeClr val="tx1"/>
                </a:solidFill>
                <a:latin typeface="Times New Roman" panose="02020603050405020304" pitchFamily="18" charset="0"/>
                <a:cs typeface="Times New Roman" panose="02020603050405020304" pitchFamily="18" charset="0"/>
              </a:rPr>
              <a:t>,</a:t>
            </a:r>
          </a:p>
          <a:p>
            <a:pPr algn="l"/>
            <a:r>
              <a:rPr lang="tr-TR" b="1" dirty="0">
                <a:solidFill>
                  <a:schemeClr val="tx1"/>
                </a:solidFill>
                <a:latin typeface="Times New Roman" panose="02020603050405020304" pitchFamily="18" charset="0"/>
                <a:cs typeface="Times New Roman" panose="02020603050405020304" pitchFamily="18" charset="0"/>
              </a:rPr>
              <a:t>	</a:t>
            </a:r>
            <a:r>
              <a:rPr lang="tr-TR" b="1" dirty="0" smtClean="0">
                <a:solidFill>
                  <a:schemeClr val="tx1"/>
                </a:solidFill>
                <a:latin typeface="Times New Roman" panose="02020603050405020304" pitchFamily="18" charset="0"/>
                <a:cs typeface="Times New Roman" panose="02020603050405020304" pitchFamily="18" charset="0"/>
              </a:rPr>
              <a:t>4. Pirinç kalitesi; pişme ve lezzet bakımından ülkemiz tüketicilerinin tercihine uygun olmalı, </a:t>
            </a:r>
            <a:endParaRPr lang="tr-TR"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047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371600" y="548680"/>
            <a:ext cx="7343804" cy="5328592"/>
          </a:xfrm>
        </p:spPr>
        <p:txBody>
          <a:bodyPr/>
          <a:lstStyle/>
          <a:p>
            <a:pPr algn="l"/>
            <a:r>
              <a:rPr lang="tr-TR" dirty="0" smtClean="0"/>
              <a:t>	</a:t>
            </a:r>
          </a:p>
          <a:p>
            <a:pPr algn="l"/>
            <a:endParaRPr lang="tr-TR" b="1" dirty="0">
              <a:solidFill>
                <a:srgbClr val="0033CC"/>
              </a:solidFill>
              <a:latin typeface="Times New Roman" panose="02020603050405020304" pitchFamily="18" charset="0"/>
              <a:cs typeface="Times New Roman" panose="02020603050405020304" pitchFamily="18" charset="0"/>
            </a:endParaRPr>
          </a:p>
          <a:p>
            <a:r>
              <a:rPr lang="tr-TR" b="1" dirty="0" smtClean="0">
                <a:solidFill>
                  <a:srgbClr val="0033CC"/>
                </a:solidFill>
                <a:latin typeface="Times New Roman" panose="02020603050405020304" pitchFamily="18" charset="0"/>
                <a:cs typeface="Times New Roman" panose="02020603050405020304" pitchFamily="18" charset="0"/>
              </a:rPr>
              <a:t>	Enstitümüz tarafından geliştirilen ve üretimde kullanılan veya kullanılacak olan bazı çeltik çeşitleri </a:t>
            </a:r>
            <a:endParaRPr lang="tr-TR" b="1" dirty="0">
              <a:solidFill>
                <a:srgbClr val="0033CC"/>
              </a:solidFill>
            </a:endParaRPr>
          </a:p>
        </p:txBody>
      </p:sp>
    </p:spTree>
    <p:extLst>
      <p:ext uri="{BB962C8B-B14F-4D97-AF65-F5344CB8AC3E}">
        <p14:creationId xmlns:p14="http://schemas.microsoft.com/office/powerpoint/2010/main" val="8903091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DSC097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357166"/>
            <a:ext cx="8429684" cy="614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oup 9"/>
          <p:cNvGraphicFramePr>
            <a:graphicFrameLocks noGrp="1"/>
          </p:cNvGraphicFramePr>
          <p:nvPr/>
        </p:nvGraphicFramePr>
        <p:xfrm>
          <a:off x="7358082" y="5929331"/>
          <a:ext cx="1357322" cy="500065"/>
        </p:xfrm>
        <a:graphic>
          <a:graphicData uri="http://schemas.openxmlformats.org/drawingml/2006/table">
            <a:tbl>
              <a:tblPr/>
              <a:tblGrid>
                <a:gridCol w="1357322"/>
              </a:tblGrid>
              <a:tr h="5000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rgbClr val="FF0000"/>
                          </a:solidFill>
                          <a:effectLst/>
                          <a:latin typeface="Times New Roman" pitchFamily="18" charset="0"/>
                        </a:rPr>
                        <a:t>EFE</a:t>
                      </a:r>
                    </a:p>
                  </a:txBody>
                  <a:tcPr marL="63331" marR="63331" marT="45697" marB="4569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FEEA"/>
                    </a:solidFill>
                  </a:tcPr>
                </a:tc>
              </a:tr>
            </a:tbl>
          </a:graphicData>
        </a:graphic>
      </p:graphicFrame>
    </p:spTree>
    <p:extLst>
      <p:ext uri="{BB962C8B-B14F-4D97-AF65-F5344CB8AC3E}">
        <p14:creationId xmlns:p14="http://schemas.microsoft.com/office/powerpoint/2010/main" val="3493141236"/>
      </p:ext>
    </p:extLst>
  </p:cSld>
  <p:clrMapOvr>
    <a:masterClrMapping/>
  </p:clrMapOvr>
  <p:transition spd="slow">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2013 düzeltilmiş\Çeşitler Pirinç\Efe\DSC08216.gif"/>
          <p:cNvPicPr>
            <a:picLocks noChangeAspect="1" noChangeArrowheads="1"/>
          </p:cNvPicPr>
          <p:nvPr/>
        </p:nvPicPr>
        <p:blipFill>
          <a:blip r:embed="rId2"/>
          <a:srcRect/>
          <a:stretch>
            <a:fillRect/>
          </a:stretch>
        </p:blipFill>
        <p:spPr bwMode="auto">
          <a:xfrm>
            <a:off x="500034" y="214289"/>
            <a:ext cx="8143932" cy="6429421"/>
          </a:xfrm>
          <a:prstGeom prst="rect">
            <a:avLst/>
          </a:prstGeom>
          <a:noFill/>
        </p:spPr>
      </p:pic>
    </p:spTree>
    <p:extLst>
      <p:ext uri="{BB962C8B-B14F-4D97-AF65-F5344CB8AC3E}">
        <p14:creationId xmlns:p14="http://schemas.microsoft.com/office/powerpoint/2010/main" val="17858475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2013 düzeltilmiş\Çeşitler Pirinç\Efe\DSC08217.gif"/>
          <p:cNvPicPr>
            <a:picLocks noChangeAspect="1" noChangeArrowheads="1"/>
          </p:cNvPicPr>
          <p:nvPr/>
        </p:nvPicPr>
        <p:blipFill>
          <a:blip r:embed="rId2"/>
          <a:srcRect/>
          <a:stretch>
            <a:fillRect/>
          </a:stretch>
        </p:blipFill>
        <p:spPr bwMode="auto">
          <a:xfrm>
            <a:off x="214282" y="235975"/>
            <a:ext cx="8643998" cy="6400800"/>
          </a:xfrm>
          <a:prstGeom prst="rect">
            <a:avLst/>
          </a:prstGeom>
          <a:noFill/>
        </p:spPr>
      </p:pic>
    </p:spTree>
    <p:extLst>
      <p:ext uri="{BB962C8B-B14F-4D97-AF65-F5344CB8AC3E}">
        <p14:creationId xmlns:p14="http://schemas.microsoft.com/office/powerpoint/2010/main" val="14768724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txBox="1">
            <a:spLocks/>
          </p:cNvSpPr>
          <p:nvPr/>
        </p:nvSpPr>
        <p:spPr bwMode="auto">
          <a:xfrm>
            <a:off x="1338418" y="1"/>
            <a:ext cx="6319684" cy="857232"/>
          </a:xfrm>
          <a:prstGeom prst="rect">
            <a:avLst/>
          </a:prstGeom>
          <a:solidFill>
            <a:srgbClr val="C9EEFB"/>
          </a:solidFill>
          <a:ln w="9525">
            <a:noFill/>
            <a:miter lim="800000"/>
            <a:headEnd/>
            <a:tailEnd/>
          </a:ln>
        </p:spPr>
        <p:txBody>
          <a:bodyPr vert="horz" wrap="square" lIns="86100" tIns="43050" rIns="86100" bIns="43050" numCol="1" anchor="ctr" anchorCtr="0" compatLnSpc="1">
            <a:prstTxWarp prst="textNoShape">
              <a:avLst/>
            </a:prstTxWarp>
          </a:bodyPr>
          <a:lstStyle/>
          <a:p>
            <a:pPr algn="ctr" eaLnBrk="0" fontAlgn="base" hangingPunct="0">
              <a:spcBef>
                <a:spcPct val="0"/>
              </a:spcBef>
              <a:spcAft>
                <a:spcPct val="0"/>
              </a:spcAft>
              <a:defRPr/>
            </a:pPr>
            <a:r>
              <a:rPr lang="tr-TR" sz="3000" b="1" dirty="0">
                <a:solidFill>
                  <a:srgbClr val="FF0000"/>
                </a:solidFill>
                <a:latin typeface="Times New Roman" pitchFamily="18" charset="0"/>
                <a:ea typeface="+mj-ea"/>
                <a:cs typeface="Times New Roman" pitchFamily="18" charset="0"/>
              </a:rPr>
              <a:t>YATKIN</a:t>
            </a:r>
          </a:p>
        </p:txBody>
      </p:sp>
      <p:graphicFrame>
        <p:nvGraphicFramePr>
          <p:cNvPr id="6" name="5 Tablo"/>
          <p:cNvGraphicFramePr>
            <a:graphicFrameLocks noGrp="1"/>
          </p:cNvGraphicFramePr>
          <p:nvPr/>
        </p:nvGraphicFramePr>
        <p:xfrm>
          <a:off x="7465215" y="6215082"/>
          <a:ext cx="375074" cy="811530"/>
        </p:xfrm>
        <a:graphic>
          <a:graphicData uri="http://schemas.openxmlformats.org/drawingml/2006/table">
            <a:tbl>
              <a:tblPr firstRow="1" bandRow="1">
                <a:tableStyleId>{5C22544A-7EE6-4342-B048-85BDC9FD1C3A}</a:tableStyleId>
              </a:tblPr>
              <a:tblGrid>
                <a:gridCol w="375074"/>
              </a:tblGrid>
              <a:tr h="811530">
                <a:tc>
                  <a:txBody>
                    <a:bodyPr/>
                    <a:lstStyle/>
                    <a:p>
                      <a:r>
                        <a:rPr lang="tr-TR" sz="1200" dirty="0" smtClean="0">
                          <a:solidFill>
                            <a:schemeClr val="tx1"/>
                          </a:solidFill>
                        </a:rPr>
                        <a:t>                       </a:t>
                      </a:r>
                      <a:r>
                        <a:rPr lang="tr-TR" sz="1200" dirty="0" smtClean="0">
                          <a:solidFill>
                            <a:schemeClr val="tx1"/>
                          </a:solidFill>
                          <a:latin typeface="Times New Roman" pitchFamily="18" charset="0"/>
                          <a:cs typeface="Times New Roman" pitchFamily="18" charset="0"/>
                        </a:rPr>
                        <a:t>115</a:t>
                      </a:r>
                      <a:endParaRPr lang="tr-TR" sz="1200" dirty="0">
                        <a:solidFill>
                          <a:schemeClr val="tx1"/>
                        </a:solidFill>
                        <a:latin typeface="Times New Roman" pitchFamily="18" charset="0"/>
                        <a:cs typeface="Times New Roman" pitchFamily="18" charset="0"/>
                      </a:endParaRPr>
                    </a:p>
                  </a:txBody>
                  <a:tcPr marL="68580" marR="68580">
                    <a:solidFill>
                      <a:schemeClr val="bg1"/>
                    </a:solidFill>
                  </a:tcPr>
                </a:tc>
              </a:tr>
            </a:tbl>
          </a:graphicData>
        </a:graphic>
      </p:graphicFrame>
      <p:pic>
        <p:nvPicPr>
          <p:cNvPr id="21506" name="Picture 2" descr="H:\2013 düzeltilmiş\Çeşitler Pirinç\Yatkın\DSC02287.gif"/>
          <p:cNvPicPr>
            <a:picLocks noChangeAspect="1" noChangeArrowheads="1"/>
          </p:cNvPicPr>
          <p:nvPr/>
        </p:nvPicPr>
        <p:blipFill>
          <a:blip r:embed="rId2" cstate="print"/>
          <a:srcRect/>
          <a:stretch>
            <a:fillRect/>
          </a:stretch>
        </p:blipFill>
        <p:spPr bwMode="auto">
          <a:xfrm>
            <a:off x="1303714" y="1000110"/>
            <a:ext cx="6482998" cy="5429287"/>
          </a:xfrm>
          <a:prstGeom prst="rect">
            <a:avLst/>
          </a:prstGeom>
          <a:noFill/>
        </p:spPr>
      </p:pic>
    </p:spTree>
    <p:extLst>
      <p:ext uri="{BB962C8B-B14F-4D97-AF65-F5344CB8AC3E}">
        <p14:creationId xmlns:p14="http://schemas.microsoft.com/office/powerpoint/2010/main" val="913370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Hububat Konseyi sunu\Hububat Sunu ek resim\S7300051-2.jpg"/>
          <p:cNvPicPr>
            <a:picLocks noChangeAspect="1" noChangeArrowheads="1"/>
          </p:cNvPicPr>
          <p:nvPr/>
        </p:nvPicPr>
        <p:blipFill>
          <a:blip r:embed="rId2"/>
          <a:srcRect/>
          <a:stretch>
            <a:fillRect/>
          </a:stretch>
        </p:blipFill>
        <p:spPr bwMode="auto">
          <a:xfrm>
            <a:off x="285720" y="285727"/>
            <a:ext cx="8501122" cy="6215107"/>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2013 düzeltilmiş\Çeşitler Pirinç\Yatkın\DSC07609.gif"/>
          <p:cNvPicPr>
            <a:picLocks noChangeAspect="1" noChangeArrowheads="1"/>
          </p:cNvPicPr>
          <p:nvPr/>
        </p:nvPicPr>
        <p:blipFill>
          <a:blip r:embed="rId2"/>
          <a:srcRect/>
          <a:stretch>
            <a:fillRect/>
          </a:stretch>
        </p:blipFill>
        <p:spPr bwMode="auto">
          <a:xfrm>
            <a:off x="285720" y="357166"/>
            <a:ext cx="8501122" cy="6215106"/>
          </a:xfrm>
          <a:prstGeom prst="rect">
            <a:avLst/>
          </a:prstGeom>
          <a:noFill/>
        </p:spPr>
      </p:pic>
    </p:spTree>
    <p:extLst>
      <p:ext uri="{BB962C8B-B14F-4D97-AF65-F5344CB8AC3E}">
        <p14:creationId xmlns:p14="http://schemas.microsoft.com/office/powerpoint/2010/main" val="25772839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DSC07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58" y="500042"/>
            <a:ext cx="8429684" cy="5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2308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SC095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5225" name="Group 9"/>
          <p:cNvGraphicFramePr>
            <a:graphicFrameLocks noGrp="1"/>
          </p:cNvGraphicFramePr>
          <p:nvPr/>
        </p:nvGraphicFramePr>
        <p:xfrm>
          <a:off x="6067425" y="5588795"/>
          <a:ext cx="1933575" cy="411956"/>
        </p:xfrm>
        <a:graphic>
          <a:graphicData uri="http://schemas.openxmlformats.org/drawingml/2006/table">
            <a:tbl>
              <a:tblPr/>
              <a:tblGrid>
                <a:gridCol w="1933575"/>
              </a:tblGrid>
              <a:tr h="411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100" b="1" i="0" u="none" strike="noStrike" cap="none" normalizeH="0" baseline="0" smtClean="0">
                          <a:ln>
                            <a:noFill/>
                          </a:ln>
                          <a:solidFill>
                            <a:schemeClr val="tx1"/>
                          </a:solidFill>
                          <a:effectLst/>
                          <a:latin typeface="Times New Roman" pitchFamily="18" charset="0"/>
                        </a:rPr>
                        <a:t>HAMZADERE</a:t>
                      </a:r>
                    </a:p>
                  </a:txBody>
                  <a:tcPr marL="63317" marR="63317"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FEEA"/>
                    </a:solidFill>
                  </a:tcPr>
                </a:tc>
              </a:tr>
            </a:tbl>
          </a:graphicData>
        </a:graphic>
      </p:graphicFrame>
    </p:spTree>
    <p:extLst>
      <p:ext uri="{BB962C8B-B14F-4D97-AF65-F5344CB8AC3E}">
        <p14:creationId xmlns:p14="http://schemas.microsoft.com/office/powerpoint/2010/main" val="1920071095"/>
      </p:ext>
    </p:extLst>
  </p:cSld>
  <p:clrMapOvr>
    <a:masterClrMapping/>
  </p:clrMapOvr>
  <p:transition spd="slow">
    <p:cover dir="l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2013 düzeltilmiş\Çeşitler Pirinç\Hamzadere\DSC08147.gif"/>
          <p:cNvPicPr>
            <a:picLocks noChangeAspect="1" noChangeArrowheads="1"/>
          </p:cNvPicPr>
          <p:nvPr/>
        </p:nvPicPr>
        <p:blipFill>
          <a:blip r:embed="rId2"/>
          <a:srcRect/>
          <a:stretch>
            <a:fillRect/>
          </a:stretch>
        </p:blipFill>
        <p:spPr bwMode="auto">
          <a:xfrm>
            <a:off x="1139314" y="1023169"/>
            <a:ext cx="6846938" cy="4789538"/>
          </a:xfrm>
          <a:prstGeom prst="rect">
            <a:avLst/>
          </a:prstGeom>
          <a:noFill/>
        </p:spPr>
      </p:pic>
    </p:spTree>
    <p:extLst>
      <p:ext uri="{BB962C8B-B14F-4D97-AF65-F5344CB8AC3E}">
        <p14:creationId xmlns:p14="http://schemas.microsoft.com/office/powerpoint/2010/main" val="37755863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2014 Düzeltilmiş\Çeşitler-2014\Çakmak\DSC09976.gif"/>
          <p:cNvPicPr>
            <a:picLocks noChangeAspect="1" noChangeArrowheads="1"/>
          </p:cNvPicPr>
          <p:nvPr/>
        </p:nvPicPr>
        <p:blipFill>
          <a:blip r:embed="rId2" cstate="print"/>
          <a:srcRect/>
          <a:stretch>
            <a:fillRect/>
          </a:stretch>
        </p:blipFill>
        <p:spPr bwMode="auto">
          <a:xfrm>
            <a:off x="2627784" y="1106742"/>
            <a:ext cx="3942438" cy="4752528"/>
          </a:xfrm>
          <a:prstGeom prst="rect">
            <a:avLst/>
          </a:prstGeom>
          <a:noFill/>
        </p:spPr>
      </p:pic>
    </p:spTree>
    <p:extLst>
      <p:ext uri="{BB962C8B-B14F-4D97-AF65-F5344CB8AC3E}">
        <p14:creationId xmlns:p14="http://schemas.microsoft.com/office/powerpoint/2010/main" val="30918525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2013 düzeltilmiş\Çeşitler Pirinç\Çakmak\DSC08673.gif"/>
          <p:cNvPicPr>
            <a:picLocks noChangeAspect="1" noChangeArrowheads="1"/>
          </p:cNvPicPr>
          <p:nvPr/>
        </p:nvPicPr>
        <p:blipFill>
          <a:blip r:embed="rId2" cstate="print"/>
          <a:srcRect/>
          <a:stretch>
            <a:fillRect/>
          </a:stretch>
        </p:blipFill>
        <p:spPr bwMode="auto">
          <a:xfrm>
            <a:off x="1385646" y="978694"/>
            <a:ext cx="6372708" cy="4900613"/>
          </a:xfrm>
          <a:prstGeom prst="rect">
            <a:avLst/>
          </a:prstGeom>
          <a:noFill/>
        </p:spPr>
      </p:pic>
    </p:spTree>
    <p:extLst>
      <p:ext uri="{BB962C8B-B14F-4D97-AF65-F5344CB8AC3E}">
        <p14:creationId xmlns:p14="http://schemas.microsoft.com/office/powerpoint/2010/main" val="4613192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D:\2013 düzeltilmiş\Çeşitler Pirinç\Çakmak\DSC08668.gif"/>
          <p:cNvPicPr>
            <a:picLocks noChangeAspect="1" noChangeArrowheads="1"/>
          </p:cNvPicPr>
          <p:nvPr/>
        </p:nvPicPr>
        <p:blipFill>
          <a:blip r:embed="rId2" cstate="print"/>
          <a:srcRect/>
          <a:stretch>
            <a:fillRect/>
          </a:stretch>
        </p:blipFill>
        <p:spPr bwMode="auto">
          <a:xfrm>
            <a:off x="1331640" y="1052736"/>
            <a:ext cx="6480720" cy="4806535"/>
          </a:xfrm>
          <a:prstGeom prst="rect">
            <a:avLst/>
          </a:prstGeom>
          <a:noFill/>
        </p:spPr>
      </p:pic>
    </p:spTree>
    <p:extLst>
      <p:ext uri="{BB962C8B-B14F-4D97-AF65-F5344CB8AC3E}">
        <p14:creationId xmlns:p14="http://schemas.microsoft.com/office/powerpoint/2010/main" val="4214408757"/>
      </p:ext>
    </p:extLst>
  </p:cSld>
  <p:clrMapOvr>
    <a:masterClrMapping/>
  </p:clrMapOvr>
  <p:transition spd="slow">
    <p:cover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Başlık"/>
          <p:cNvSpPr>
            <a:spLocks noGrp="1"/>
          </p:cNvSpPr>
          <p:nvPr>
            <p:ph type="title" idx="4294967295"/>
          </p:nvPr>
        </p:nvSpPr>
        <p:spPr>
          <a:xfrm>
            <a:off x="2000232" y="857250"/>
            <a:ext cx="5657868" cy="696503"/>
          </a:xfrm>
          <a:solidFill>
            <a:srgbClr val="C9EEFB"/>
          </a:solidFill>
        </p:spPr>
        <p:txBody>
          <a:bodyPr>
            <a:normAutofit/>
          </a:bodyPr>
          <a:lstStyle/>
          <a:p>
            <a:pPr algn="ctr"/>
            <a:r>
              <a:rPr lang="tr-TR" sz="2400" b="1" dirty="0">
                <a:solidFill>
                  <a:srgbClr val="FF0000"/>
                </a:solidFill>
                <a:latin typeface="Times New Roman" pitchFamily="18" charset="0"/>
                <a:cs typeface="Times New Roman" pitchFamily="18" charset="0"/>
              </a:rPr>
              <a:t>KALE</a:t>
            </a:r>
          </a:p>
        </p:txBody>
      </p:sp>
      <p:graphicFrame>
        <p:nvGraphicFramePr>
          <p:cNvPr id="6" name="5 Tablo"/>
          <p:cNvGraphicFramePr>
            <a:graphicFrameLocks noGrp="1"/>
          </p:cNvGraphicFramePr>
          <p:nvPr/>
        </p:nvGraphicFramePr>
        <p:xfrm>
          <a:off x="7358082" y="5482938"/>
          <a:ext cx="535785" cy="342900"/>
        </p:xfrm>
        <a:graphic>
          <a:graphicData uri="http://schemas.openxmlformats.org/drawingml/2006/table">
            <a:tbl>
              <a:tblPr firstRow="1" bandRow="1">
                <a:tableStyleId>{5C22544A-7EE6-4342-B048-85BDC9FD1C3A}</a:tableStyleId>
              </a:tblPr>
              <a:tblGrid>
                <a:gridCol w="535785"/>
              </a:tblGrid>
              <a:tr h="342900">
                <a:tc>
                  <a:txBody>
                    <a:bodyPr/>
                    <a:lstStyle/>
                    <a:p>
                      <a:r>
                        <a:rPr lang="tr-TR" sz="900" dirty="0" smtClean="0">
                          <a:solidFill>
                            <a:schemeClr val="tx1"/>
                          </a:solidFill>
                        </a:rPr>
                        <a:t>                       </a:t>
                      </a:r>
                      <a:r>
                        <a:rPr lang="tr-TR" sz="900" dirty="0" smtClean="0">
                          <a:solidFill>
                            <a:schemeClr val="tx1"/>
                          </a:solidFill>
                          <a:latin typeface="Times New Roman" pitchFamily="18" charset="0"/>
                          <a:cs typeface="Times New Roman" pitchFamily="18" charset="0"/>
                        </a:rPr>
                        <a:t>83</a:t>
                      </a:r>
                      <a:endParaRPr lang="tr-TR" sz="900" dirty="0">
                        <a:solidFill>
                          <a:schemeClr val="tx1"/>
                        </a:solidFill>
                        <a:latin typeface="Times New Roman" pitchFamily="18" charset="0"/>
                        <a:cs typeface="Times New Roman" pitchFamily="18" charset="0"/>
                      </a:endParaRPr>
                    </a:p>
                  </a:txBody>
                  <a:tcPr marL="68580" marR="68580" marT="34290" marB="34290">
                    <a:solidFill>
                      <a:schemeClr val="bg1"/>
                    </a:solidFill>
                  </a:tcPr>
                </a:tc>
              </a:tr>
            </a:tbl>
          </a:graphicData>
        </a:graphic>
      </p:graphicFrame>
      <p:pic>
        <p:nvPicPr>
          <p:cNvPr id="18434" name="Picture 2" descr="H:\2013 düzeltilmiş\Çeşitler Pirinç\Kale\DSC02988-2.gif"/>
          <p:cNvPicPr>
            <a:picLocks noChangeAspect="1" noChangeArrowheads="1"/>
          </p:cNvPicPr>
          <p:nvPr/>
        </p:nvPicPr>
        <p:blipFill>
          <a:blip r:embed="rId2" cstate="print"/>
          <a:srcRect/>
          <a:stretch>
            <a:fillRect/>
          </a:stretch>
        </p:blipFill>
        <p:spPr bwMode="auto">
          <a:xfrm>
            <a:off x="1357290" y="1714488"/>
            <a:ext cx="6429420" cy="4125545"/>
          </a:xfrm>
          <a:prstGeom prst="rect">
            <a:avLst/>
          </a:prstGeom>
          <a:noFill/>
        </p:spPr>
      </p:pic>
    </p:spTree>
    <p:extLst>
      <p:ext uri="{BB962C8B-B14F-4D97-AF65-F5344CB8AC3E}">
        <p14:creationId xmlns:p14="http://schemas.microsoft.com/office/powerpoint/2010/main" val="35794494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2013 düzeltilmiş\Çeşitler Pirinç\Kale\DSC07245.gif"/>
          <p:cNvPicPr>
            <a:picLocks noChangeAspect="1" noChangeArrowheads="1"/>
          </p:cNvPicPr>
          <p:nvPr/>
        </p:nvPicPr>
        <p:blipFill>
          <a:blip r:embed="rId2"/>
          <a:srcRect/>
          <a:stretch>
            <a:fillRect/>
          </a:stretch>
        </p:blipFill>
        <p:spPr bwMode="auto">
          <a:xfrm>
            <a:off x="1000125" y="1001047"/>
            <a:ext cx="7143750" cy="4833784"/>
          </a:xfrm>
          <a:prstGeom prst="rect">
            <a:avLst/>
          </a:prstGeom>
          <a:noFill/>
        </p:spPr>
      </p:pic>
    </p:spTree>
    <p:extLst>
      <p:ext uri="{BB962C8B-B14F-4D97-AF65-F5344CB8AC3E}">
        <p14:creationId xmlns:p14="http://schemas.microsoft.com/office/powerpoint/2010/main" val="42900039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371600" y="1772816"/>
            <a:ext cx="6400800" cy="1944216"/>
          </a:xfrm>
        </p:spPr>
        <p:txBody>
          <a:bodyPr/>
          <a:lstStyle/>
          <a:p>
            <a:endParaRPr lang="tr-TR" dirty="0" smtClean="0">
              <a:latin typeface="Times New Roman" panose="02020603050405020304" pitchFamily="18" charset="0"/>
              <a:cs typeface="Times New Roman" panose="02020603050405020304" pitchFamily="18" charset="0"/>
            </a:endParaRPr>
          </a:p>
          <a:p>
            <a:r>
              <a:rPr lang="tr-TR" b="1" dirty="0" smtClean="0">
                <a:solidFill>
                  <a:srgbClr val="FF0000"/>
                </a:solidFill>
                <a:latin typeface="Times New Roman" panose="02020603050405020304" pitchFamily="18" charset="0"/>
                <a:cs typeface="Times New Roman" panose="02020603050405020304" pitchFamily="18" charset="0"/>
              </a:rPr>
              <a:t>IMI Çeltik (</a:t>
            </a:r>
            <a:r>
              <a:rPr lang="tr-TR" b="1" dirty="0" err="1" smtClean="0">
                <a:solidFill>
                  <a:srgbClr val="FF0000"/>
                </a:solidFill>
                <a:latin typeface="Times New Roman" panose="02020603050405020304" pitchFamily="18" charset="0"/>
                <a:cs typeface="Times New Roman" panose="02020603050405020304" pitchFamily="18" charset="0"/>
              </a:rPr>
              <a:t>Clearfield</a:t>
            </a:r>
            <a:r>
              <a:rPr lang="tr-TR" b="1" dirty="0" smtClean="0">
                <a:solidFill>
                  <a:srgbClr val="FF0000"/>
                </a:solidFill>
                <a:latin typeface="Times New Roman" panose="02020603050405020304" pitchFamily="18" charset="0"/>
                <a:cs typeface="Times New Roman" panose="02020603050405020304" pitchFamily="18" charset="0"/>
              </a:rPr>
              <a:t>) Çeşitlerimiz</a:t>
            </a:r>
            <a:endParaRPr lang="tr-TR"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831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2193</Words>
  <Application>Microsoft Office PowerPoint</Application>
  <PresentationFormat>Ekran Gösterisi (4:3)</PresentationFormat>
  <Paragraphs>1302</Paragraphs>
  <Slides>110</Slides>
  <Notes>1</Notes>
  <HiddenSlides>0</HiddenSlides>
  <MMClips>0</MMClips>
  <ScaleCrop>false</ScaleCrop>
  <HeadingPairs>
    <vt:vector size="4" baseType="variant">
      <vt:variant>
        <vt:lpstr>Tema</vt:lpstr>
      </vt:variant>
      <vt:variant>
        <vt:i4>1</vt:i4>
      </vt:variant>
      <vt:variant>
        <vt:lpstr>Slayt Başlıkları</vt:lpstr>
      </vt:variant>
      <vt:variant>
        <vt:i4>110</vt:i4>
      </vt:variant>
    </vt:vector>
  </HeadingPairs>
  <TitlesOfParts>
    <vt:vector size="111" baseType="lpstr">
      <vt:lpstr>Ofis Teması</vt:lpstr>
      <vt:lpstr>PowerPoint Sunusu</vt:lpstr>
      <vt:lpstr>PowerPoint Sunusu</vt:lpstr>
      <vt:lpstr>Bazı temel besin maddelerinin, dünyada insan beslenmesinde sağladığı enerji yüzdeleri (%)</vt:lpstr>
      <vt:lpstr>Bazı Asya ülkelerinde gelir guruplarının pirinç ve buğday tercih etme yüzdeleri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2017 DÜNYA  PİRİNÇ PAZARININ ÖZET DEĞERLERİ</vt:lpstr>
      <vt:lpstr>PowerPoint Sunusu</vt:lpstr>
      <vt:lpstr>PowerPoint Sunusu</vt:lpstr>
      <vt:lpstr>Dünyada Pirinç İhraç Eden Önemli Ülkelerin İhracat Miktarları (Milyon/Ton)</vt:lpstr>
      <vt:lpstr>Dünyada Pirinç İhraç Eden Önemli Ülkelerin İhracat Miktarları (Mil/Ton)</vt:lpstr>
      <vt:lpstr>Dünyada Kıtaların Pirinç İthalatı (Milyon/Ton)</vt:lpstr>
      <vt:lpstr>Dünyada Kıtaların Pirinç İthalatı</vt:lpstr>
      <vt:lpstr> 2017 Yılında Önemli Pirinç İthalatçısı Ülkelerin İthalat Miktarları (Milyon/Ton) </vt:lpstr>
      <vt:lpstr>PowerPoint Sunusu</vt:lpstr>
      <vt:lpstr>  Dünyada Önemli Pirinç İhracatçısı Ülkelerin,  İhracat Fiyatları  </vt:lpstr>
      <vt:lpstr>Dünyada Önemli Pirinç İhracatçısı Ülkelerin,  İhracat Fiyatları</vt:lpstr>
      <vt:lpstr>İtalya'da Aralık-2016 ve 2017 tarihlerinde, Vercelli Piyasasında çeşitler bazında gerçekleşen pirinç fiyatları (Euro/Ton).</vt:lpstr>
      <vt:lpstr>İtalya'da Aralık-2016 ve 2017 tarihlerinde, Vercelli Piyasasında çeşitler bazında gerçekleşen pirinç fiyatları  (Euro/Ton).</vt:lpstr>
      <vt:lpstr>PowerPoint Sunusu</vt:lpstr>
      <vt:lpstr> Bazı Ülkelerde, Pirinç Perakende Fiyatları </vt:lpstr>
      <vt:lpstr>PowerPoint Sunusu</vt:lpstr>
      <vt:lpstr> Ülkemiz çeltik üretim verileri. </vt:lpstr>
      <vt:lpstr>Ülkemizde Çeltik Ekim Alanı, Üretimi ve Verimi</vt:lpstr>
      <vt:lpstr>Son Yıllarda Ülkemizde Pirinç Tüketimi ve Kendine Yeterlilik Durumu</vt:lpstr>
      <vt:lpstr>Yıllık Pirinç Tüketimimiz.</vt:lpstr>
      <vt:lpstr>Ülkemizde Çeltik Üretimi Yapılan İller</vt:lpstr>
      <vt:lpstr>PowerPoint Sunusu</vt:lpstr>
      <vt:lpstr>PowerPoint Sunusu</vt:lpstr>
      <vt:lpstr>Dünya Pirinç Pazarının Parametreleri</vt:lpstr>
      <vt:lpstr>Çeşit Guruplarının Dünya Pirinç Pazarındaki Payları (2001-2003)</vt:lpstr>
      <vt:lpstr>Çeşit Guruplarını Dünya Pirinç Pazarında, İhraç ve İthal Eden Ülkeler</vt:lpstr>
      <vt:lpstr>Dünyada Japonica Çeltik Üretimi Yapan Ülkeler (2012)</vt:lpstr>
      <vt:lpstr>PowerPoint Sunusu</vt:lpstr>
      <vt:lpstr>PowerPoint Sunusu</vt:lpstr>
      <vt:lpstr>PowerPoint Sunusu</vt:lpstr>
      <vt:lpstr>PowerPoint Sunusu</vt:lpstr>
      <vt:lpstr>PowerPoint Sunusu</vt:lpstr>
      <vt:lpstr>PowerPoint Sunusu</vt:lpstr>
      <vt:lpstr>PowerPoint Sunusu</vt:lpstr>
      <vt:lpstr>2017  IMI Çeltik Çeşit Tescil Denemsi  Çeltik Verimi Sonuçları</vt:lpstr>
      <vt:lpstr>2017  IMI Çeltik Çeşit Tescil Denemsi Pirinç Randımanı  Sonuçları</vt:lpstr>
      <vt:lpstr>2017  IMI Çeltik Çeşit Tescil Denemsi Pirinç 1000 Tane Ağırlığı  Sonuçları</vt:lpstr>
      <vt:lpstr>2017 IMI Çeşit  Tescil Denemesi, Çeltik Verimi, Pirinç Randımanı ve Pirinç 1000 Tane Ağırlığı Değerlerinin Lokasyon Ortalamaları.</vt:lpstr>
      <vt:lpstr>PowerPoint Sunusu</vt:lpstr>
      <vt:lpstr>PowerPoint Sunusu</vt:lpstr>
      <vt:lpstr>PowerPoint Sunusu</vt:lpstr>
      <vt:lpstr>PowerPoint Sunusu</vt:lpstr>
      <vt:lpstr>PowerPoint Sunusu</vt:lpstr>
      <vt:lpstr>PowerPoint Sunusu</vt:lpstr>
      <vt:lpstr>PowerPoint Sunusu</vt:lpstr>
      <vt:lpstr>Kısa Boylu Çeşit</vt:lpstr>
      <vt:lpstr>Kısa Boylu Çeşit</vt:lpstr>
      <vt:lpstr>PowerPoint Sunusu</vt:lpstr>
      <vt:lpstr>PowerPoint Sunusu</vt:lpstr>
      <vt:lpstr>PowerPoint Sunusu</vt:lpstr>
      <vt:lpstr>PowerPoint Sunusu</vt:lpstr>
      <vt:lpstr>PowerPoint Sunusu</vt:lpstr>
      <vt:lpstr>IMI çeltik üretim tarlasında, kontrol edilmeden kalan kırmız çeltik bitkileri</vt:lpstr>
      <vt:lpstr>PowerPoint Sunusu</vt:lpstr>
      <vt:lpstr>PowerPoint Sunusu</vt:lpstr>
      <vt:lpstr>PowerPoint Sunusu</vt:lpstr>
      <vt:lpstr>PowerPoint Sunusu</vt:lpstr>
      <vt:lpstr>PowerPoint Sunusu</vt:lpstr>
      <vt:lpstr>PowerPoint Sunusu</vt:lpstr>
      <vt:lpstr>PowerPoint Sunusu</vt:lpstr>
      <vt:lpstr>Hastalık Test Bahçesi İpala Lokasyonu-2017</vt:lpstr>
      <vt:lpstr>Hastalık Test Bahçesi İpsala Lokasyonu Yanıklık Hastalığına Dayanıklı Tescile Aday Hatlar </vt:lpstr>
      <vt:lpstr>Uluslararası Çeltik Araştırma Enstitüsünden proje ortağımız Dr. Jena ile 2017 İpsala lokasyonunda hastalık gözlemi</vt:lpstr>
      <vt:lpstr> Hastalık Test Bahçesi İpsala Lokasyonu Tescile Aday IMI Hatları </vt:lpstr>
      <vt:lpstr>  Hastalık Test Bahçesi İpsala Lokasyonu  </vt:lpstr>
      <vt:lpstr>Hastalık Test Bahçesi Gönen Lokasyonu</vt:lpstr>
      <vt:lpstr>Hastalık Test Bahçesi Biga Lokasyonu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KALE</vt:lpstr>
      <vt:lpstr>PowerPoint Sunusu</vt:lpstr>
      <vt:lpstr>PowerPoint Sunusu</vt:lpstr>
      <vt:lpstr>SUR  CL</vt:lpstr>
      <vt:lpstr>SUR  CL</vt:lpstr>
      <vt:lpstr>SUR  CL</vt:lpstr>
      <vt:lpstr>KÖPRÜ  CL</vt:lpstr>
      <vt:lpstr>KÖPRÜ  CL</vt:lpstr>
      <vt:lpstr>KÖPRÜ  CL</vt:lpstr>
      <vt:lpstr>ÖZGÜR CL</vt:lpstr>
      <vt:lpstr>ÖZGÜR CL</vt:lpstr>
      <vt:lpstr>ÖZGÜR CL</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Casper</dc:creator>
  <cp:lastModifiedBy>Basin</cp:lastModifiedBy>
  <cp:revision>115</cp:revision>
  <dcterms:created xsi:type="dcterms:W3CDTF">2017-12-08T19:50:23Z</dcterms:created>
  <dcterms:modified xsi:type="dcterms:W3CDTF">2017-12-28T10:03:59Z</dcterms:modified>
</cp:coreProperties>
</file>